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68"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496F"/>
    <a:srgbClr val="3087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16" d="100"/>
          <a:sy n="116" d="100"/>
        </p:scale>
        <p:origin x="202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842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7236ACE-131C-47CA-A44B-AC9D0A0DA27C}" type="datetimeFigureOut">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323491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774668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86015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2477109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5426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2148247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208687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127817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200318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236ACE-131C-47CA-A44B-AC9D0A0DA27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194700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236ACE-131C-47CA-A44B-AC9D0A0DA27C}"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3688717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236ACE-131C-47CA-A44B-AC9D0A0DA27C}" type="datetimeFigureOut">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33042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236ACE-131C-47CA-A44B-AC9D0A0DA27C}" type="datetimeFigureOut">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1278307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236ACE-131C-47CA-A44B-AC9D0A0DA27C}" type="datetimeFigureOut">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3099609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236ACE-131C-47CA-A44B-AC9D0A0DA27C}"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202040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236ACE-131C-47CA-A44B-AC9D0A0DA27C}"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EB383-E84F-4B68-BC1B-255B2C2B105D}" type="slidenum">
              <a:rPr lang="en-US" smtClean="0"/>
              <a:t>‹#›</a:t>
            </a:fld>
            <a:endParaRPr lang="en-US"/>
          </a:p>
        </p:txBody>
      </p:sp>
    </p:spTree>
    <p:extLst>
      <p:ext uri="{BB962C8B-B14F-4D97-AF65-F5344CB8AC3E}">
        <p14:creationId xmlns:p14="http://schemas.microsoft.com/office/powerpoint/2010/main" val="46820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7236ACE-131C-47CA-A44B-AC9D0A0DA27C}" type="datetimeFigureOut">
              <a:rPr lang="en-US" smtClean="0"/>
              <a:t>11/1/2020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2FEB383-E84F-4B68-BC1B-255B2C2B105D}" type="slidenum">
              <a:rPr lang="en-US" smtClean="0"/>
              <a:t>‹#›</a:t>
            </a:fld>
            <a:endParaRPr lang="en-US"/>
          </a:p>
        </p:txBody>
      </p:sp>
    </p:spTree>
    <p:extLst>
      <p:ext uri="{BB962C8B-B14F-4D97-AF65-F5344CB8AC3E}">
        <p14:creationId xmlns:p14="http://schemas.microsoft.com/office/powerpoint/2010/main" val="3192786484"/>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hr.wikipedia.org/wiki/Tvrdi_disk" TargetMode="External"/><Relationship Id="rId7" Type="http://schemas.openxmlformats.org/officeDocument/2006/relationships/image" Target="../media/image8.png"/><Relationship Id="rId2" Type="http://schemas.openxmlformats.org/officeDocument/2006/relationships/hyperlink" Target="https://hr.wikipedia.org/wiki/Integrirani_krug" TargetMode="External"/><Relationship Id="rId1" Type="http://schemas.openxmlformats.org/officeDocument/2006/relationships/slideLayout" Target="../slideLayouts/slideLayout2.xml"/><Relationship Id="rId6" Type="http://schemas.openxmlformats.org/officeDocument/2006/relationships/hyperlink" Target="https://hr.wikipedia.org/wiki/Latencija_(elektronika)" TargetMode="External"/><Relationship Id="rId5" Type="http://schemas.openxmlformats.org/officeDocument/2006/relationships/hyperlink" Target="https://hr.wikipedia.org/wiki/Engleski" TargetMode="External"/><Relationship Id="rId4" Type="http://schemas.openxmlformats.org/officeDocument/2006/relationships/hyperlink" Target="https://hr.wikipedia.org/wiki/Flash_memorija"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hr.wikipedia.org/wiki/DVI" TargetMode="External"/><Relationship Id="rId3" Type="http://schemas.openxmlformats.org/officeDocument/2006/relationships/hyperlink" Target="https://hr.wikipedia.org/wiki/Zaslon" TargetMode="External"/><Relationship Id="rId7" Type="http://schemas.openxmlformats.org/officeDocument/2006/relationships/hyperlink" Target="https://hr.wikipedia.org/wiki/Sabirnica" TargetMode="External"/><Relationship Id="rId2" Type="http://schemas.openxmlformats.org/officeDocument/2006/relationships/hyperlink" Target="https://hr.wikipedia.org/wiki/Ra%C4%8Dunalo" TargetMode="External"/><Relationship Id="rId1" Type="http://schemas.openxmlformats.org/officeDocument/2006/relationships/slideLayout" Target="../slideLayouts/slideLayout2.xml"/><Relationship Id="rId6" Type="http://schemas.openxmlformats.org/officeDocument/2006/relationships/hyperlink" Target="https://hr.wikipedia.org/wiki/Mati%C4%8Dna_plo%C4%8Da" TargetMode="External"/><Relationship Id="rId5" Type="http://schemas.openxmlformats.org/officeDocument/2006/relationships/hyperlink" Target="https://hr.wikipedia.org/wiki/Internet" TargetMode="External"/><Relationship Id="rId10" Type="http://schemas.openxmlformats.org/officeDocument/2006/relationships/image" Target="../media/image9.png"/><Relationship Id="rId4" Type="http://schemas.openxmlformats.org/officeDocument/2006/relationships/hyperlink" Target="https://hr.wikipedia.org/wiki/CD" TargetMode="External"/><Relationship Id="rId9" Type="http://schemas.openxmlformats.org/officeDocument/2006/relationships/hyperlink" Target="https://hr.wikipedia.org/wiki/LCD"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hr.wikipedia.org/wiki/Grafi%C4%8Dka_kartica" TargetMode="External"/><Relationship Id="rId13" Type="http://schemas.openxmlformats.org/officeDocument/2006/relationships/image" Target="../media/image10.png"/><Relationship Id="rId3" Type="http://schemas.openxmlformats.org/officeDocument/2006/relationships/hyperlink" Target="https://hr.wikipedia.org/wiki/Ra%C4%8Dunalo" TargetMode="External"/><Relationship Id="rId7" Type="http://schemas.openxmlformats.org/officeDocument/2006/relationships/hyperlink" Target="https://hr.wikipedia.org/wiki/Vat" TargetMode="External"/><Relationship Id="rId12" Type="http://schemas.openxmlformats.org/officeDocument/2006/relationships/hyperlink" Target="https://hr.wikipedia.org/wiki/DVD" TargetMode="External"/><Relationship Id="rId2" Type="http://schemas.openxmlformats.org/officeDocument/2006/relationships/hyperlink" Target="https://hr.wikipedia.org/wiki/Hardver" TargetMode="External"/><Relationship Id="rId1" Type="http://schemas.openxmlformats.org/officeDocument/2006/relationships/slideLayout" Target="../slideLayouts/slideLayout2.xml"/><Relationship Id="rId6" Type="http://schemas.openxmlformats.org/officeDocument/2006/relationships/hyperlink" Target="https://hr.wikipedia.org/wiki/Volt" TargetMode="External"/><Relationship Id="rId11" Type="http://schemas.openxmlformats.org/officeDocument/2006/relationships/hyperlink" Target="https://hr.wikipedia.org/wiki/CD" TargetMode="External"/><Relationship Id="rId5" Type="http://schemas.openxmlformats.org/officeDocument/2006/relationships/hyperlink" Target="https://hr.wikipedia.org/wiki/Struja" TargetMode="External"/><Relationship Id="rId10" Type="http://schemas.openxmlformats.org/officeDocument/2006/relationships/hyperlink" Target="https://hr.wikipedia.org/wiki/Mati%C4%8Dna_plo%C4%8Da" TargetMode="External"/><Relationship Id="rId4" Type="http://schemas.openxmlformats.org/officeDocument/2006/relationships/hyperlink" Target="https://hr.wikipedia.org/wiki/Napon" TargetMode="External"/><Relationship Id="rId9" Type="http://schemas.openxmlformats.org/officeDocument/2006/relationships/hyperlink" Target="https://hr.wikipedia.org/wiki/Hard_disk"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bs.wikipedia.org/wiki/CD" TargetMode="External"/><Relationship Id="rId3" Type="http://schemas.openxmlformats.org/officeDocument/2006/relationships/hyperlink" Target="https://bs.wikipedia.org/w/index.php?title=MATX&amp;action=edit&amp;redlink=1" TargetMode="External"/><Relationship Id="rId7" Type="http://schemas.openxmlformats.org/officeDocument/2006/relationships/hyperlink" Target="https://bs.wikipedia.org/wiki/Mac" TargetMode="External"/><Relationship Id="rId12" Type="http://schemas.openxmlformats.org/officeDocument/2006/relationships/image" Target="../media/image11.png"/><Relationship Id="rId2" Type="http://schemas.openxmlformats.org/officeDocument/2006/relationships/hyperlink" Target="https://bs.wikipedia.org/w/index.php?title=ATX&amp;action=edit&amp;redlink=1" TargetMode="External"/><Relationship Id="rId1" Type="http://schemas.openxmlformats.org/officeDocument/2006/relationships/slideLayout" Target="../slideLayouts/slideLayout2.xml"/><Relationship Id="rId6" Type="http://schemas.openxmlformats.org/officeDocument/2006/relationships/hyperlink" Target="https://bs.wikipedia.org/wiki/Pizza" TargetMode="External"/><Relationship Id="rId11" Type="http://schemas.openxmlformats.org/officeDocument/2006/relationships/hyperlink" Target="https://bs.wikipedia.org/w/index.php?title=BTX&amp;action=edit&amp;redlink=1" TargetMode="External"/><Relationship Id="rId5" Type="http://schemas.openxmlformats.org/officeDocument/2006/relationships/hyperlink" Target="https://bs.wikipedia.org/w/index.php?title=Mini-ITX&amp;action=edit&amp;redlink=1" TargetMode="External"/><Relationship Id="rId10" Type="http://schemas.openxmlformats.org/officeDocument/2006/relationships/hyperlink" Target="https://bs.wikipedia.org/wiki/Tehnologija" TargetMode="External"/><Relationship Id="rId4" Type="http://schemas.openxmlformats.org/officeDocument/2006/relationships/hyperlink" Target="https://bs.wikipedia.org/wiki/Mati%C4%8Dna_plo%C4%8Da" TargetMode="External"/><Relationship Id="rId9" Type="http://schemas.openxmlformats.org/officeDocument/2006/relationships/hyperlink" Target="https://bs.wikipedia.org/wiki/Inte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sr.wikipedia.org/wiki/%D0%9B%D0%95%D0%94_%D0%B4%D0%B8%D0%BE%D0%B4%D0%B0" TargetMode="External"/><Relationship Id="rId3" Type="http://schemas.openxmlformats.org/officeDocument/2006/relationships/hyperlink" Target="https://sr.wikipedia.org/wiki/%D0%A3%D1%80%D0%B5%D1%92%D0%B0%D1%98" TargetMode="External"/><Relationship Id="rId7" Type="http://schemas.openxmlformats.org/officeDocument/2006/relationships/hyperlink" Target="https://sr.wikipedia.org/wiki/%D0%9B%D0%A6%D0%94_%D0%BC%D0%BE%D0%BD%D0%B8%D1%82%D0%BE%D1%80" TargetMode="External"/><Relationship Id="rId2" Type="http://schemas.openxmlformats.org/officeDocument/2006/relationships/hyperlink" Target="https://sr.wikipedia.org/wiki/%D0%95%D0%BB%D0%B5%D0%BA%D1%82%D1%80%D0%BE%D1%82%D0%B5%D1%85%D0%BD%D0%B8%D0%BA%D0%B0" TargetMode="External"/><Relationship Id="rId1" Type="http://schemas.openxmlformats.org/officeDocument/2006/relationships/slideLayout" Target="../slideLayouts/slideLayout2.xml"/><Relationship Id="rId6" Type="http://schemas.openxmlformats.org/officeDocument/2006/relationships/hyperlink" Target="https://sr.wikipedia.org/wiki/%D0%95%D0%BD%D0%B3%D0%BB%D0%B5%D1%81%D0%BA%D0%B8_%D1%98%D0%B5%D0%B7%D0%B8%D0%BA" TargetMode="External"/><Relationship Id="rId5" Type="http://schemas.openxmlformats.org/officeDocument/2006/relationships/hyperlink" Target="https://sr.wikipedia.org/wiki/%D0%A0%D0%B0%D1%87%D1%83%D0%BD%D0%B0%D1%80" TargetMode="External"/><Relationship Id="rId4" Type="http://schemas.openxmlformats.org/officeDocument/2006/relationships/hyperlink" Target="https://sr.wikipedia.org/wiki/%D0%93%D1%80%D0%B0%D1%84%D0%B8%D1%87%D0%BA%D0%B0_%D0%BA%D0%B0%D1%80%D1%82%D0%B0" TargetMode="External"/><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sh.wikipedia.org/wiki/Ekran" TargetMode="External"/><Relationship Id="rId7" Type="http://schemas.openxmlformats.org/officeDocument/2006/relationships/hyperlink" Target="https://sh.wikipedia.org/wiki/Ra%C4%8Dunar" TargetMode="External"/><Relationship Id="rId2" Type="http://schemas.openxmlformats.org/officeDocument/2006/relationships/hyperlink" Target="https://sh.wikipedia.org/wiki/Kursor" TargetMode="External"/><Relationship Id="rId1" Type="http://schemas.openxmlformats.org/officeDocument/2006/relationships/slideLayout" Target="../slideLayouts/slideLayout2.xml"/><Relationship Id="rId6" Type="http://schemas.openxmlformats.org/officeDocument/2006/relationships/hyperlink" Target="https://sh.wikipedia.org/wiki/Dioda" TargetMode="External"/><Relationship Id="rId5" Type="http://schemas.openxmlformats.org/officeDocument/2006/relationships/hyperlink" Target="https://sh.wikipedia.org/wiki/Elektromehanika" TargetMode="External"/><Relationship Id="rId4" Type="http://schemas.openxmlformats.org/officeDocument/2006/relationships/hyperlink" Target="https://sh.wikipedia.org/wiki/Zasl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sh.wikipedia.org/wiki/Herc" TargetMode="External"/><Relationship Id="rId13" Type="http://schemas.openxmlformats.org/officeDocument/2006/relationships/hyperlink" Target="https://sh.wikipedia.org/wiki/Zvu%C4%8Dnik#cite_note-2" TargetMode="External"/><Relationship Id="rId3" Type="http://schemas.openxmlformats.org/officeDocument/2006/relationships/hyperlink" Target="https://sh.wikipedia.org/wiki/Elektri%C4%8Dna_struja" TargetMode="External"/><Relationship Id="rId7" Type="http://schemas.openxmlformats.org/officeDocument/2006/relationships/hyperlink" Target="https://sh.wikipedia.org/wiki/U%C4%8Destanost" TargetMode="External"/><Relationship Id="rId12" Type="http://schemas.openxmlformats.org/officeDocument/2006/relationships/hyperlink" Target="https://sh.wikipedia.org/wiki/Sopran" TargetMode="External"/><Relationship Id="rId2" Type="http://schemas.openxmlformats.org/officeDocument/2006/relationships/hyperlink" Target="https://sh.wikipedia.org/wiki/Pretvara%C4%8D" TargetMode="External"/><Relationship Id="rId1" Type="http://schemas.openxmlformats.org/officeDocument/2006/relationships/slideLayout" Target="../slideLayouts/slideLayout2.xml"/><Relationship Id="rId6" Type="http://schemas.openxmlformats.org/officeDocument/2006/relationships/hyperlink" Target="https://sh.wikipedia.org/wiki/Uho" TargetMode="External"/><Relationship Id="rId11" Type="http://schemas.openxmlformats.org/officeDocument/2006/relationships/hyperlink" Target="https://sh.wikipedia.org/w/index.php?title=Bas&amp;action=edit&amp;redlink=1" TargetMode="External"/><Relationship Id="rId5" Type="http://schemas.openxmlformats.org/officeDocument/2006/relationships/hyperlink" Target="https://sh.wikipedia.org/wiki/%C4%8Covjek" TargetMode="External"/><Relationship Id="rId10" Type="http://schemas.openxmlformats.org/officeDocument/2006/relationships/hyperlink" Target="https://sh.wikipedia.org/wiki/Stereofonija" TargetMode="External"/><Relationship Id="rId4" Type="http://schemas.openxmlformats.org/officeDocument/2006/relationships/hyperlink" Target="https://sh.wikipedia.org/wiki/Zvuk" TargetMode="External"/><Relationship Id="rId9" Type="http://schemas.openxmlformats.org/officeDocument/2006/relationships/hyperlink" Target="https://sh.wikipedia.org/wiki/Zvu%C4%8Dnik#cite_note-1" TargetMode="External"/><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h.wikipedia.org/wiki/%C4%8Cip" TargetMode="External"/><Relationship Id="rId7" Type="http://schemas.openxmlformats.org/officeDocument/2006/relationships/hyperlink" Target="https://sh.wikipedia.org/wiki/Zvu%C4%8Dna_kartica" TargetMode="External"/><Relationship Id="rId2" Type="http://schemas.openxmlformats.org/officeDocument/2006/relationships/hyperlink" Target="https://sh.wikipedia.org/wiki/Tranzistor" TargetMode="External"/><Relationship Id="rId1" Type="http://schemas.openxmlformats.org/officeDocument/2006/relationships/slideLayout" Target="../slideLayouts/slideLayout2.xml"/><Relationship Id="rId6" Type="http://schemas.openxmlformats.org/officeDocument/2006/relationships/hyperlink" Target="https://sh.wikipedia.org/wiki/GPU" TargetMode="External"/><Relationship Id="rId5" Type="http://schemas.openxmlformats.org/officeDocument/2006/relationships/hyperlink" Target="https://sh.wikipedia.org/wiki/Grafi%C4%8Dka_kartica" TargetMode="External"/><Relationship Id="rId4" Type="http://schemas.openxmlformats.org/officeDocument/2006/relationships/hyperlink" Target="https://sh.wikipedia.org/wiki/Ra%C4%8Dunar"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sh.wikipedia.org/wiki/Mre%C5%BEna_kartica" TargetMode="External"/><Relationship Id="rId13" Type="http://schemas.openxmlformats.org/officeDocument/2006/relationships/hyperlink" Target="https://sh.wikipedia.org/w/index.php?title=Robert_Noyce&amp;action=edit&amp;redlink=1" TargetMode="External"/><Relationship Id="rId3" Type="http://schemas.openxmlformats.org/officeDocument/2006/relationships/hyperlink" Target="https://sh.wikipedia.org/wiki/Procesor" TargetMode="External"/><Relationship Id="rId7" Type="http://schemas.openxmlformats.org/officeDocument/2006/relationships/hyperlink" Target="https://sh.wikipedia.org/wiki/%C4%8Cipset" TargetMode="External"/><Relationship Id="rId12" Type="http://schemas.openxmlformats.org/officeDocument/2006/relationships/hyperlink" Target="https://sh.wikipedia.org/w/index.php?title=Gordon_E._Moore&amp;action=edit&amp;redlink=1" TargetMode="External"/><Relationship Id="rId2" Type="http://schemas.openxmlformats.org/officeDocument/2006/relationships/hyperlink" Target="https://sh.wikipedia.org/wiki/Informatika" TargetMode="Externa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sh.wikipedia.org/wiki/Mati%C4%8Dna_plo%C4%8Da" TargetMode="External"/><Relationship Id="rId11" Type="http://schemas.openxmlformats.org/officeDocument/2006/relationships/hyperlink" Target="https://sh.wikipedia.org/wiki/1968" TargetMode="External"/><Relationship Id="rId5" Type="http://schemas.openxmlformats.org/officeDocument/2006/relationships/hyperlink" Target="https://sh.wikipedia.org/w/index.php?title=Celeron&amp;action=edit&amp;redlink=1" TargetMode="External"/><Relationship Id="rId15" Type="http://schemas.openxmlformats.org/officeDocument/2006/relationships/hyperlink" Target="https://sh.wikipedia.org/wiki/AMD" TargetMode="External"/><Relationship Id="rId10" Type="http://schemas.openxmlformats.org/officeDocument/2006/relationships/hyperlink" Target="https://sh.wikipedia.org/wiki/Hardver" TargetMode="External"/><Relationship Id="rId4" Type="http://schemas.openxmlformats.org/officeDocument/2006/relationships/hyperlink" Target="https://sh.wikipedia.org/wiki/Pentium" TargetMode="External"/><Relationship Id="rId9" Type="http://schemas.openxmlformats.org/officeDocument/2006/relationships/hyperlink" Target="https://sh.wikipedia.org/wiki/Modem" TargetMode="External"/><Relationship Id="rId14" Type="http://schemas.openxmlformats.org/officeDocument/2006/relationships/hyperlink" Target="https://sh.wikipedia.org/wiki/Integrisano_kolo"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sh.wikipedia.org/wiki/Apple" TargetMode="External"/><Relationship Id="rId3" Type="http://schemas.openxmlformats.org/officeDocument/2006/relationships/hyperlink" Target="https://sh.wikipedia.org/wiki/Procesor" TargetMode="External"/><Relationship Id="rId7" Type="http://schemas.openxmlformats.org/officeDocument/2006/relationships/hyperlink" Target="https://sh.wikipedia.org/w/index.php?title=Athlon&amp;action=edit&amp;redlink=1" TargetMode="External"/><Relationship Id="rId2" Type="http://schemas.openxmlformats.org/officeDocument/2006/relationships/hyperlink" Target="https://sh.wikipedia.org/wiki/Engleski_jezik" TargetMode="External"/><Relationship Id="rId1" Type="http://schemas.openxmlformats.org/officeDocument/2006/relationships/slideLayout" Target="../slideLayouts/slideLayout2.xml"/><Relationship Id="rId6" Type="http://schemas.openxmlformats.org/officeDocument/2006/relationships/hyperlink" Target="https://sh.wikipedia.org/wiki/NexGen" TargetMode="External"/><Relationship Id="rId5" Type="http://schemas.openxmlformats.org/officeDocument/2006/relationships/hyperlink" Target="https://sh.wikipedia.org/wiki/Intel" TargetMode="External"/><Relationship Id="rId4" Type="http://schemas.openxmlformats.org/officeDocument/2006/relationships/hyperlink" Target="https://sh.wikipedia.org/wiki/IBM" TargetMode="Externa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s.wikipedia.org/wiki/Proces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sh.wikipedia.org/w/index.php?title=LAN&amp;action=edit&amp;redlink=1" TargetMode="External"/><Relationship Id="rId3" Type="http://schemas.openxmlformats.org/officeDocument/2006/relationships/hyperlink" Target="https://sh.wikipedia.org/wiki/Chipset" TargetMode="External"/><Relationship Id="rId7" Type="http://schemas.openxmlformats.org/officeDocument/2006/relationships/hyperlink" Target="https://sh.wikipedia.org/w/index.php?title=SATA&amp;action=edit&amp;redlink=1" TargetMode="External"/><Relationship Id="rId2" Type="http://schemas.openxmlformats.org/officeDocument/2006/relationships/hyperlink" Target="https://sh.wikipedia.org/wiki/Kompjuter" TargetMode="External"/><Relationship Id="rId1" Type="http://schemas.openxmlformats.org/officeDocument/2006/relationships/slideLayout" Target="../slideLayouts/slideLayout2.xml"/><Relationship Id="rId6" Type="http://schemas.openxmlformats.org/officeDocument/2006/relationships/hyperlink" Target="https://sh.wikipedia.org/w/index.php?title=ATA&amp;action=edit&amp;redlink=1" TargetMode="External"/><Relationship Id="rId11" Type="http://schemas.openxmlformats.org/officeDocument/2006/relationships/image" Target="../media/image5.png"/><Relationship Id="rId5" Type="http://schemas.openxmlformats.org/officeDocument/2006/relationships/hyperlink" Target="https://sh.wikipedia.org/wiki/Flopi_disk" TargetMode="External"/><Relationship Id="rId10" Type="http://schemas.openxmlformats.org/officeDocument/2006/relationships/hyperlink" Target="https://sh.wikipedia.org/w/index.php?title=Ku%C4%87i%C5%A1te&amp;action=edit&amp;redlink=1" TargetMode="External"/><Relationship Id="rId4" Type="http://schemas.openxmlformats.org/officeDocument/2006/relationships/hyperlink" Target="https://sh.wikipedia.org/w/index.php?title=Socket&amp;action=edit&amp;redlink=1" TargetMode="External"/><Relationship Id="rId9" Type="http://schemas.openxmlformats.org/officeDocument/2006/relationships/hyperlink" Target="https://sh.wikipedia.org/wiki/Procesor"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r.wikipedia.org/wiki/%D0%A0%D0%B0%D1%87%D1%83%D0%BD%D0%B0%D1%80" TargetMode="External"/><Relationship Id="rId13" Type="http://schemas.openxmlformats.org/officeDocument/2006/relationships/hyperlink" Target="https://sr.wikipedia.org/wiki/RAM#cite_note-1" TargetMode="External"/><Relationship Id="rId3" Type="http://schemas.openxmlformats.org/officeDocument/2006/relationships/hyperlink" Target="https://sr.wikipedia.org/wiki/%D0%A0%D0%B0%D1%87%D1%83%D0%BD%D0%B0%D1%80%D1%81%D0%BA%D0%B0_%D0%BC%D0%B5%D0%BC%D0%BE%D1%80%D0%B8%D1%98%D0%B0" TargetMode="External"/><Relationship Id="rId7" Type="http://schemas.openxmlformats.org/officeDocument/2006/relationships/hyperlink" Target="https://sr.wikipedia.org/wiki/DVD" TargetMode="External"/><Relationship Id="rId12" Type="http://schemas.openxmlformats.org/officeDocument/2006/relationships/hyperlink" Target="https://sr.wikipedia.org/wiki/ROM" TargetMode="External"/><Relationship Id="rId2" Type="http://schemas.openxmlformats.org/officeDocument/2006/relationships/hyperlink" Target="https://sr.wikipedia.org/wiki/%D0%95%D0%BD%D0%B3%D0%BB%D0%B5%D1%81%D0%BA%D0%B8_%D1%98%D0%B5%D0%B7%D0%B8%D0%BA" TargetMode="Externa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sr.wikipedia.org/wiki/%D0%9A%D0%BE%D0%BC%D0%BF%D0%B0%D0%BA%D1%82-%D0%B4%D0%B8%D1%81%D0%BA" TargetMode="External"/><Relationship Id="rId11" Type="http://schemas.openxmlformats.org/officeDocument/2006/relationships/hyperlink" Target="https://sr.wikipedia.org/wiki/%D0%A1%D1%82%D0%B0%D1%82%D0%B8%D1%87%D0%BA%D0%B8_RAM" TargetMode="External"/><Relationship Id="rId5" Type="http://schemas.openxmlformats.org/officeDocument/2006/relationships/hyperlink" Target="https://sr.wikipedia.org/wiki/%D0%A2%D0%B2%D1%80%D0%B4%D0%B8_%D0%B4%D0%B8%D1%81%D0%BA" TargetMode="External"/><Relationship Id="rId15" Type="http://schemas.openxmlformats.org/officeDocument/2006/relationships/hyperlink" Target="https://sr.wikipedia.org/w/index.php?title=NOR_%D1%84%D0%BB%D0%B5%D1%88&amp;action=edit&amp;redlink=1" TargetMode="External"/><Relationship Id="rId10" Type="http://schemas.openxmlformats.org/officeDocument/2006/relationships/hyperlink" Target="https://sr.wikipedia.org/wiki/%D0%94%D0%B8%D0%BD%D0%B0%D0%BC%D0%B8%D1%87%D0%BA%D0%B8_RAM" TargetMode="External"/><Relationship Id="rId4" Type="http://schemas.openxmlformats.org/officeDocument/2006/relationships/hyperlink" Target="https://sr.wikipedia.org/wiki/%D0%9F%D0%BE%D0%B4%D0%B0%D1%82%D0%B0%D0%BA" TargetMode="External"/><Relationship Id="rId9" Type="http://schemas.openxmlformats.org/officeDocument/2006/relationships/hyperlink" Target="https://sr.wikipedia.org/wiki/%D0%9F%D1%80%D0%B8%D0%BC%D0%B0%D1%80%D0%BD%D0%B0_%D0%BC%D0%B5%D0%BC%D0%BE%D1%80%D0%B8%D1%98%D0%B0" TargetMode="External"/><Relationship Id="rId14" Type="http://schemas.openxmlformats.org/officeDocument/2006/relationships/hyperlink" Target="https://sr.wikipedia.org/wiki/%D0%A4%D0%BB%D0%B5%D1%88_%D0%BC%D0%B5%D0%BC%D0%BE%D1%80%D0%B8%D1%98%D0%B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hr.wikipedia.org/wiki/Flash_memorija" TargetMode="External"/><Relationship Id="rId3" Type="http://schemas.openxmlformats.org/officeDocument/2006/relationships/hyperlink" Target="https://hr.wikipedia.org/wiki/Sekundarno" TargetMode="External"/><Relationship Id="rId7" Type="http://schemas.openxmlformats.org/officeDocument/2006/relationships/hyperlink" Target="https://hr.wikipedia.org/wiki/IBM" TargetMode="External"/><Relationship Id="rId2" Type="http://schemas.openxmlformats.org/officeDocument/2006/relationships/hyperlink" Target="https://hr.wikipedia.org/wiki/Engleski" TargetMode="External"/><Relationship Id="rId1" Type="http://schemas.openxmlformats.org/officeDocument/2006/relationships/slideLayout" Target="../slideLayouts/slideLayout2.xml"/><Relationship Id="rId6" Type="http://schemas.openxmlformats.org/officeDocument/2006/relationships/hyperlink" Target="https://hr.wikipedia.org/wiki/1956." TargetMode="External"/><Relationship Id="rId5" Type="http://schemas.openxmlformats.org/officeDocument/2006/relationships/hyperlink" Target="https://hr.wikipedia.org/wiki/Ra%C4%8Dunalo" TargetMode="External"/><Relationship Id="rId10" Type="http://schemas.openxmlformats.org/officeDocument/2006/relationships/image" Target="../media/image7.png"/><Relationship Id="rId4" Type="http://schemas.openxmlformats.org/officeDocument/2006/relationships/hyperlink" Target="https://hr.wikipedia.org/w/index.php?title=Pohrana_podataka&amp;action=edit&amp;redlink=1" TargetMode="External"/><Relationship Id="rId9" Type="http://schemas.openxmlformats.org/officeDocument/2006/relationships/hyperlink" Target="https://hr.wikipedia.org/w/index.php?title=NAND&amp;action=edit&amp;redlin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95E0-C3DD-4F93-9FD1-298C52BF30E2}"/>
              </a:ext>
            </a:extLst>
          </p:cNvPr>
          <p:cNvSpPr>
            <a:spLocks noGrp="1"/>
          </p:cNvSpPr>
          <p:nvPr>
            <p:ph type="ctrTitle"/>
          </p:nvPr>
        </p:nvSpPr>
        <p:spPr>
          <a:xfrm>
            <a:off x="2095500" y="0"/>
            <a:ext cx="8001000" cy="846439"/>
          </a:xfrm>
        </p:spPr>
        <p:txBody>
          <a:bodyPr/>
          <a:lstStyle/>
          <a:p>
            <a:pPr algn="ctr"/>
            <a:r>
              <a:rPr lang="en-US">
                <a:solidFill>
                  <a:srgbClr val="0F496F"/>
                </a:solidFill>
              </a:rPr>
              <a:t>Pc racunar</a:t>
            </a:r>
          </a:p>
        </p:txBody>
      </p:sp>
      <p:sp>
        <p:nvSpPr>
          <p:cNvPr id="3" name="Subtitle 2">
            <a:extLst>
              <a:ext uri="{FF2B5EF4-FFF2-40B4-BE49-F238E27FC236}">
                <a16:creationId xmlns:a16="http://schemas.microsoft.com/office/drawing/2014/main" id="{51B5E350-E125-4A6D-8848-59A155C65BFC}"/>
              </a:ext>
            </a:extLst>
          </p:cNvPr>
          <p:cNvSpPr>
            <a:spLocks noGrp="1"/>
          </p:cNvSpPr>
          <p:nvPr>
            <p:ph type="subTitle" idx="1"/>
          </p:nvPr>
        </p:nvSpPr>
        <p:spPr>
          <a:xfrm>
            <a:off x="2895600" y="1733378"/>
            <a:ext cx="6400800" cy="1804086"/>
          </a:xfrm>
        </p:spPr>
        <p:txBody>
          <a:bodyPr>
            <a:normAutofit/>
          </a:bodyPr>
          <a:lstStyle/>
          <a:p>
            <a:pPr algn="ctr"/>
            <a:r>
              <a:rPr lang="en-US" sz="3600"/>
              <a:t>I njegove komponente</a:t>
            </a:r>
          </a:p>
        </p:txBody>
      </p:sp>
      <p:sp>
        <p:nvSpPr>
          <p:cNvPr id="5" name="TextBox 4">
            <a:extLst>
              <a:ext uri="{FF2B5EF4-FFF2-40B4-BE49-F238E27FC236}">
                <a16:creationId xmlns:a16="http://schemas.microsoft.com/office/drawing/2014/main" id="{E58A491C-AC2B-46FD-9A14-9469FCF5CA8C}"/>
              </a:ext>
            </a:extLst>
          </p:cNvPr>
          <p:cNvSpPr txBox="1"/>
          <p:nvPr/>
        </p:nvSpPr>
        <p:spPr>
          <a:xfrm>
            <a:off x="8839671" y="6228490"/>
            <a:ext cx="6108356" cy="369332"/>
          </a:xfrm>
          <a:prstGeom prst="rect">
            <a:avLst/>
          </a:prstGeom>
          <a:noFill/>
        </p:spPr>
        <p:txBody>
          <a:bodyPr wrap="square">
            <a:spAutoFit/>
          </a:bodyPr>
          <a:lstStyle/>
          <a:p>
            <a:r>
              <a:rPr lang="en-US">
                <a:solidFill>
                  <a:srgbClr val="0F496F"/>
                </a:solidFill>
              </a:rPr>
              <a:t>Viktor Cvetanovic-4421 SI</a:t>
            </a:r>
            <a:endParaRPr lang="en-US" sz="1800">
              <a:solidFill>
                <a:srgbClr val="0F496F"/>
              </a:solidFill>
            </a:endParaRPr>
          </a:p>
        </p:txBody>
      </p:sp>
      <p:pic>
        <p:nvPicPr>
          <p:cNvPr id="7" name="Picture 6">
            <a:extLst>
              <a:ext uri="{FF2B5EF4-FFF2-40B4-BE49-F238E27FC236}">
                <a16:creationId xmlns:a16="http://schemas.microsoft.com/office/drawing/2014/main" id="{FD3AD5D7-3EFF-4EDF-AB20-B26E658F7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76" y="2635421"/>
            <a:ext cx="4333102" cy="3933644"/>
          </a:xfrm>
          <a:prstGeom prst="rect">
            <a:avLst/>
          </a:prstGeom>
        </p:spPr>
      </p:pic>
    </p:spTree>
    <p:extLst>
      <p:ext uri="{BB962C8B-B14F-4D97-AF65-F5344CB8AC3E}">
        <p14:creationId xmlns:p14="http://schemas.microsoft.com/office/powerpoint/2010/main" val="30934612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EE48-AD90-470F-B7AC-71876426D822}"/>
              </a:ext>
            </a:extLst>
          </p:cNvPr>
          <p:cNvSpPr>
            <a:spLocks noGrp="1"/>
          </p:cNvSpPr>
          <p:nvPr>
            <p:ph type="title"/>
          </p:nvPr>
        </p:nvSpPr>
        <p:spPr/>
        <p:txBody>
          <a:bodyPr/>
          <a:lstStyle/>
          <a:p>
            <a:pPr algn="ctr"/>
            <a:r>
              <a:rPr lang="en-US"/>
              <a:t>SSD</a:t>
            </a:r>
          </a:p>
        </p:txBody>
      </p:sp>
      <p:sp>
        <p:nvSpPr>
          <p:cNvPr id="3" name="Content Placeholder 2">
            <a:extLst>
              <a:ext uri="{FF2B5EF4-FFF2-40B4-BE49-F238E27FC236}">
                <a16:creationId xmlns:a16="http://schemas.microsoft.com/office/drawing/2014/main" id="{BC4E4185-494F-460F-BFC0-22AE78EA7BA7}"/>
              </a:ext>
            </a:extLst>
          </p:cNvPr>
          <p:cNvSpPr>
            <a:spLocks noGrp="1"/>
          </p:cNvSpPr>
          <p:nvPr>
            <p:ph idx="1"/>
          </p:nvPr>
        </p:nvSpPr>
        <p:spPr/>
        <p:txBody>
          <a:bodyPr>
            <a:normAutofit fontScale="85000" lnSpcReduction="20000"/>
          </a:bodyPr>
          <a:lstStyle/>
          <a:p>
            <a:pPr algn="l"/>
            <a:r>
              <a:rPr lang="en-US" b="1" i="0">
                <a:solidFill>
                  <a:srgbClr val="0F496F"/>
                </a:solidFill>
                <a:effectLst/>
                <a:latin typeface="Arial" panose="020B0604020202020204" pitchFamily="34" charset="0"/>
              </a:rPr>
              <a:t>Solid-state drive</a:t>
            </a:r>
            <a:r>
              <a:rPr lang="en-US" b="0" i="0">
                <a:solidFill>
                  <a:srgbClr val="0F496F"/>
                </a:solidFill>
                <a:effectLst/>
                <a:latin typeface="Arial" panose="020B0604020202020204" pitchFamily="34" charset="0"/>
              </a:rPr>
              <a:t> ili skraćeno </a:t>
            </a:r>
            <a:r>
              <a:rPr lang="en-US" b="1" i="0">
                <a:solidFill>
                  <a:srgbClr val="0F496F"/>
                </a:solidFill>
                <a:effectLst/>
                <a:latin typeface="Arial" panose="020B0604020202020204" pitchFamily="34" charset="0"/>
              </a:rPr>
              <a:t>SSD</a:t>
            </a:r>
            <a:r>
              <a:rPr lang="en-US" b="0" i="0">
                <a:solidFill>
                  <a:srgbClr val="0F496F"/>
                </a:solidFill>
                <a:effectLst/>
                <a:latin typeface="Arial" panose="020B0604020202020204" pitchFamily="34" charset="0"/>
              </a:rPr>
              <a:t> je uređaj za pohranu podataka koji za pohranu koristi </a:t>
            </a:r>
            <a:r>
              <a:rPr lang="en-US" b="0" i="0" u="none" strike="noStrike">
                <a:solidFill>
                  <a:srgbClr val="0F496F"/>
                </a:solidFill>
                <a:effectLst/>
                <a:latin typeface="Arial" panose="020B0604020202020204" pitchFamily="34" charset="0"/>
                <a:hlinkClick r:id="rId2" tooltip="Integrirani krug">
                  <a:extLst>
                    <a:ext uri="{A12FA001-AC4F-418D-AE19-62706E023703}">
                      <ahyp:hlinkClr xmlns:ahyp="http://schemas.microsoft.com/office/drawing/2018/hyperlinkcolor" val="tx"/>
                    </a:ext>
                  </a:extLst>
                </a:hlinkClick>
              </a:rPr>
              <a:t>integrirane krugove</a:t>
            </a:r>
            <a:r>
              <a:rPr lang="en-US" b="0" i="0">
                <a:solidFill>
                  <a:srgbClr val="0F496F"/>
                </a:solidFill>
                <a:effectLst/>
                <a:latin typeface="Arial" panose="020B0604020202020204" pitchFamily="34" charset="0"/>
              </a:rPr>
              <a:t>. Namijenjen je trajnom spremanju podataka, kao i </a:t>
            </a:r>
            <a:r>
              <a:rPr lang="en-US" b="0" i="0" u="none" strike="noStrike">
                <a:solidFill>
                  <a:srgbClr val="0F496F"/>
                </a:solidFill>
                <a:effectLst/>
                <a:latin typeface="Arial" panose="020B0604020202020204" pitchFamily="34" charset="0"/>
                <a:hlinkClick r:id="rId3" tooltip="Tvrdi disk">
                  <a:extLst>
                    <a:ext uri="{A12FA001-AC4F-418D-AE19-62706E023703}">
                      <ahyp:hlinkClr xmlns:ahyp="http://schemas.microsoft.com/office/drawing/2018/hyperlinkcolor" val="tx"/>
                    </a:ext>
                  </a:extLst>
                </a:hlinkClick>
              </a:rPr>
              <a:t>tvrdi disk</a:t>
            </a:r>
            <a:r>
              <a:rPr lang="en-US" b="0" i="0">
                <a:solidFill>
                  <a:srgbClr val="0F496F"/>
                </a:solidFill>
                <a:effectLst/>
                <a:latin typeface="Arial" panose="020B0604020202020204" pitchFamily="34" charset="0"/>
              </a:rPr>
              <a:t>. Iako se ponekad naziva "SSD diskom", on ne sadrži mehaničke dijelove (glavu za čitanje/pisanje i magnetizirani disk). SSD tehnologija za komunikaciju s ostatkom računala koristi isto elektroničko sučelje kao i </a:t>
            </a:r>
            <a:r>
              <a:rPr lang="en-US" b="0" i="0" u="none" strike="noStrike">
                <a:solidFill>
                  <a:srgbClr val="0F496F"/>
                </a:solidFill>
                <a:effectLst/>
                <a:latin typeface="Arial" panose="020B0604020202020204" pitchFamily="34" charset="0"/>
                <a:hlinkClick r:id="rId3" tooltip="Tvrdi disk">
                  <a:extLst>
                    <a:ext uri="{A12FA001-AC4F-418D-AE19-62706E023703}">
                      <ahyp:hlinkClr xmlns:ahyp="http://schemas.microsoft.com/office/drawing/2018/hyperlinkcolor" val="tx"/>
                    </a:ext>
                  </a:extLst>
                </a:hlinkClick>
              </a:rPr>
              <a:t>tvrdi diskovi</a:t>
            </a:r>
            <a:r>
              <a:rPr lang="en-US" b="0" i="0">
                <a:solidFill>
                  <a:srgbClr val="0F496F"/>
                </a:solidFill>
                <a:effectLst/>
                <a:latin typeface="Arial" panose="020B0604020202020204" pitchFamily="34" charset="0"/>
              </a:rPr>
              <a:t>, što olakšava ugradnju i zamjenu sporijih mehaničkih diskova. Zbog veće brzine pisanja i čitanja, konstruirano je novo ulazno/izlazno sučelje SATA Express kako bi ostatak računalnog sklopovlja pratio i maksimalno iskoristio novu tehnologiju.</a:t>
            </a:r>
          </a:p>
          <a:p>
            <a:pPr algn="l"/>
            <a:r>
              <a:rPr lang="en-US" b="0" i="0">
                <a:solidFill>
                  <a:srgbClr val="0F496F"/>
                </a:solidFill>
                <a:effectLst/>
                <a:latin typeface="Arial" panose="020B0604020202020204" pitchFamily="34" charset="0"/>
              </a:rPr>
              <a:t>Glavni dijelovi SSD-a su memorijski kontroler i </a:t>
            </a:r>
            <a:r>
              <a:rPr lang="en-US" b="0" i="0" u="none" strike="noStrike">
                <a:solidFill>
                  <a:srgbClr val="0F496F"/>
                </a:solidFill>
                <a:effectLst/>
                <a:latin typeface="Arial" panose="020B0604020202020204" pitchFamily="34" charset="0"/>
                <a:hlinkClick r:id="rId4" tooltip="Flash memorija">
                  <a:extLst>
                    <a:ext uri="{A12FA001-AC4F-418D-AE19-62706E023703}">
                      <ahyp:hlinkClr xmlns:ahyp="http://schemas.microsoft.com/office/drawing/2018/hyperlinkcolor" val="tx"/>
                    </a:ext>
                  </a:extLst>
                </a:hlinkClick>
              </a:rPr>
              <a:t>Flash memorija</a:t>
            </a:r>
            <a:r>
              <a:rPr lang="en-US" b="0" i="0">
                <a:solidFill>
                  <a:srgbClr val="0F496F"/>
                </a:solidFill>
                <a:effectLst/>
                <a:latin typeface="Arial" panose="020B0604020202020204" pitchFamily="34" charset="0"/>
              </a:rPr>
              <a:t> te o njima najviše ovise performanse uređaja. Memorija je u NOR ili NAND izvedbi. Tri su izvedbe NAND-a: SLC (</a:t>
            </a:r>
            <a:r>
              <a:rPr lang="en-US" b="0" i="0" u="none" strike="noStrike">
                <a:solidFill>
                  <a:srgbClr val="0F496F"/>
                </a:solidFill>
                <a:effectLst/>
                <a:latin typeface="Arial" panose="020B0604020202020204" pitchFamily="34" charset="0"/>
                <a:hlinkClick r:id="rId5" tooltip="Engleski">
                  <a:extLst>
                    <a:ext uri="{A12FA001-AC4F-418D-AE19-62706E023703}">
                      <ahyp:hlinkClr xmlns:ahyp="http://schemas.microsoft.com/office/drawing/2018/hyperlinkcolor" val="tx"/>
                    </a:ext>
                  </a:extLst>
                </a:hlinkClick>
              </a:rPr>
              <a:t>eng.</a:t>
            </a:r>
            <a:r>
              <a:rPr lang="en-US" b="0" i="0">
                <a:solidFill>
                  <a:srgbClr val="0F496F"/>
                </a:solidFill>
                <a:effectLst/>
                <a:latin typeface="Arial" panose="020B0604020202020204" pitchFamily="34" charset="0"/>
              </a:rPr>
              <a:t> Single-level cell), MLC (</a:t>
            </a:r>
            <a:r>
              <a:rPr lang="en-US" b="0" i="0" u="none" strike="noStrike">
                <a:solidFill>
                  <a:srgbClr val="0F496F"/>
                </a:solidFill>
                <a:effectLst/>
                <a:latin typeface="Arial" panose="020B0604020202020204" pitchFamily="34" charset="0"/>
                <a:hlinkClick r:id="rId5" tooltip="Engleski">
                  <a:extLst>
                    <a:ext uri="{A12FA001-AC4F-418D-AE19-62706E023703}">
                      <ahyp:hlinkClr xmlns:ahyp="http://schemas.microsoft.com/office/drawing/2018/hyperlinkcolor" val="tx"/>
                    </a:ext>
                  </a:extLst>
                </a:hlinkClick>
              </a:rPr>
              <a:t>eng.</a:t>
            </a:r>
            <a:r>
              <a:rPr lang="en-US" b="0" i="0">
                <a:solidFill>
                  <a:srgbClr val="0F496F"/>
                </a:solidFill>
                <a:effectLst/>
                <a:latin typeface="Arial" panose="020B0604020202020204" pitchFamily="34" charset="0"/>
              </a:rPr>
              <a:t> Multi-level cell) i TLC (</a:t>
            </a:r>
            <a:r>
              <a:rPr lang="en-US" b="0" i="0" u="none" strike="noStrike">
                <a:solidFill>
                  <a:srgbClr val="0F496F"/>
                </a:solidFill>
                <a:effectLst/>
                <a:latin typeface="Arial" panose="020B0604020202020204" pitchFamily="34" charset="0"/>
                <a:hlinkClick r:id="rId5" tooltip="Engleski">
                  <a:extLst>
                    <a:ext uri="{A12FA001-AC4F-418D-AE19-62706E023703}">
                      <ahyp:hlinkClr xmlns:ahyp="http://schemas.microsoft.com/office/drawing/2018/hyperlinkcolor" val="tx"/>
                    </a:ext>
                  </a:extLst>
                </a:hlinkClick>
              </a:rPr>
              <a:t>eng.</a:t>
            </a:r>
            <a:r>
              <a:rPr lang="en-US" b="0" i="0">
                <a:solidFill>
                  <a:srgbClr val="0F496F"/>
                </a:solidFill>
                <a:effectLst/>
                <a:latin typeface="Arial" panose="020B0604020202020204" pitchFamily="34" charset="0"/>
              </a:rPr>
              <a:t> Triple-level cell). U usporedbi s klasičnim mehaničkim diskom, SSD je mnogo otporniji na fizičke šokove, manjih dimenzija i mase, tiši, energetski učinkovitiji, ima kraće vrijeme pristupa memoriji i manju </a:t>
            </a:r>
            <a:r>
              <a:rPr lang="en-US" b="0" i="0" u="none" strike="noStrike">
                <a:solidFill>
                  <a:srgbClr val="0F496F"/>
                </a:solidFill>
                <a:effectLst/>
                <a:latin typeface="Arial" panose="020B0604020202020204" pitchFamily="34" charset="0"/>
                <a:hlinkClick r:id="rId6" tooltip="Latencija (elektronika)">
                  <a:extLst>
                    <a:ext uri="{A12FA001-AC4F-418D-AE19-62706E023703}">
                      <ahyp:hlinkClr xmlns:ahyp="http://schemas.microsoft.com/office/drawing/2018/hyperlinkcolor" val="tx"/>
                    </a:ext>
                  </a:extLst>
                </a:hlinkClick>
              </a:rPr>
              <a:t>latenciju</a:t>
            </a:r>
            <a:r>
              <a:rPr lang="en-US" b="0" i="0">
                <a:solidFill>
                  <a:srgbClr val="0F496F"/>
                </a:solidFill>
                <a:effectLst/>
                <a:latin typeface="Arial" panose="020B0604020202020204" pitchFamily="34" charset="0"/>
              </a:rPr>
              <a:t> što ga čini bržim. Međutim, negativne strane SSD-a su visoka cijena (GB/kuna) i kapacitetom manji memorijski prostor.</a:t>
            </a:r>
          </a:p>
          <a:p>
            <a:endParaRPr lang="en-US"/>
          </a:p>
        </p:txBody>
      </p:sp>
      <p:pic>
        <p:nvPicPr>
          <p:cNvPr id="5" name="Picture 4">
            <a:extLst>
              <a:ext uri="{FF2B5EF4-FFF2-40B4-BE49-F238E27FC236}">
                <a16:creationId xmlns:a16="http://schemas.microsoft.com/office/drawing/2014/main" id="{561BC1F2-E981-4982-9C1F-676AB00991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8612" y="143473"/>
            <a:ext cx="2833818" cy="2833818"/>
          </a:xfrm>
          <a:prstGeom prst="rect">
            <a:avLst/>
          </a:prstGeom>
        </p:spPr>
      </p:pic>
    </p:spTree>
    <p:extLst>
      <p:ext uri="{BB962C8B-B14F-4D97-AF65-F5344CB8AC3E}">
        <p14:creationId xmlns:p14="http://schemas.microsoft.com/office/powerpoint/2010/main" val="199004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B704-CFED-43F0-B7D4-5172C61A17EC}"/>
              </a:ext>
            </a:extLst>
          </p:cNvPr>
          <p:cNvSpPr>
            <a:spLocks noGrp="1"/>
          </p:cNvSpPr>
          <p:nvPr>
            <p:ph type="title"/>
          </p:nvPr>
        </p:nvSpPr>
        <p:spPr/>
        <p:txBody>
          <a:bodyPr/>
          <a:lstStyle/>
          <a:p>
            <a:pPr algn="ctr"/>
            <a:r>
              <a:rPr lang="en-US"/>
              <a:t>Graficka kartica</a:t>
            </a:r>
          </a:p>
        </p:txBody>
      </p:sp>
      <p:sp>
        <p:nvSpPr>
          <p:cNvPr id="3" name="Content Placeholder 2">
            <a:extLst>
              <a:ext uri="{FF2B5EF4-FFF2-40B4-BE49-F238E27FC236}">
                <a16:creationId xmlns:a16="http://schemas.microsoft.com/office/drawing/2014/main" id="{94D53A77-5588-486D-AAA3-F535B3F32B0B}"/>
              </a:ext>
            </a:extLst>
          </p:cNvPr>
          <p:cNvSpPr>
            <a:spLocks noGrp="1"/>
          </p:cNvSpPr>
          <p:nvPr>
            <p:ph idx="1"/>
          </p:nvPr>
        </p:nvSpPr>
        <p:spPr/>
        <p:txBody>
          <a:bodyPr>
            <a:normAutofit fontScale="85000" lnSpcReduction="10000"/>
          </a:bodyPr>
          <a:lstStyle/>
          <a:p>
            <a:pPr algn="l"/>
            <a:r>
              <a:rPr lang="en-US" b="1" i="0">
                <a:solidFill>
                  <a:srgbClr val="0F496F"/>
                </a:solidFill>
                <a:effectLst/>
                <a:latin typeface="Arial" panose="020B0604020202020204" pitchFamily="34" charset="0"/>
              </a:rPr>
              <a:t>Grafička kartica</a:t>
            </a:r>
            <a:r>
              <a:rPr lang="en-US" b="0" i="0">
                <a:solidFill>
                  <a:srgbClr val="0F496F"/>
                </a:solidFill>
                <a:effectLst/>
                <a:latin typeface="Arial" panose="020B0604020202020204" pitchFamily="34" charset="0"/>
              </a:rPr>
              <a:t> je podsustav u </a:t>
            </a:r>
            <a:r>
              <a:rPr lang="en-US" b="0" i="0" u="none" strike="noStrike">
                <a:solidFill>
                  <a:srgbClr val="0F496F"/>
                </a:solidFill>
                <a:effectLst/>
                <a:latin typeface="Arial" panose="020B0604020202020204" pitchFamily="34" charset="0"/>
                <a:hlinkClick r:id="rId2" tooltip="Računalo">
                  <a:extLst>
                    <a:ext uri="{A12FA001-AC4F-418D-AE19-62706E023703}">
                      <ahyp:hlinkClr xmlns:ahyp="http://schemas.microsoft.com/office/drawing/2018/hyperlinkcolor" val="tx"/>
                    </a:ext>
                  </a:extLst>
                </a:hlinkClick>
              </a:rPr>
              <a:t>računalu</a:t>
            </a:r>
            <a:r>
              <a:rPr lang="en-US" b="0" i="0">
                <a:solidFill>
                  <a:srgbClr val="0F496F"/>
                </a:solidFill>
                <a:effectLst/>
                <a:latin typeface="Arial" panose="020B0604020202020204" pitchFamily="34" charset="0"/>
              </a:rPr>
              <a:t> koji služi za prikazivanje slike na </a:t>
            </a:r>
            <a:r>
              <a:rPr lang="en-US" b="0" i="0" u="none" strike="noStrike">
                <a:solidFill>
                  <a:srgbClr val="0F496F"/>
                </a:solidFill>
                <a:effectLst/>
                <a:latin typeface="Arial" panose="020B0604020202020204" pitchFamily="34" charset="0"/>
                <a:hlinkClick r:id="rId3" tooltip="Zaslon">
                  <a:extLst>
                    <a:ext uri="{A12FA001-AC4F-418D-AE19-62706E023703}">
                      <ahyp:hlinkClr xmlns:ahyp="http://schemas.microsoft.com/office/drawing/2018/hyperlinkcolor" val="tx"/>
                    </a:ext>
                  </a:extLst>
                </a:hlinkClick>
              </a:rPr>
              <a:t>zaslonu</a:t>
            </a:r>
            <a:r>
              <a:rPr lang="en-US" b="0" i="0">
                <a:solidFill>
                  <a:srgbClr val="0F496F"/>
                </a:solidFill>
                <a:effectLst/>
                <a:latin typeface="Arial" panose="020B0604020202020204" pitchFamily="34" charset="0"/>
              </a:rPr>
              <a:t> monitora. Ona je zaslužna za ono što vidimo na zaslonu, bio to tekst, program ili igra. No, kako bi grafička kartica funkcionirala potrebno je instalirati odgovarajući upravljački program (eng. driver) koji dolazi na mediju za pripadnu grafičku karticu (obično na </a:t>
            </a:r>
            <a:r>
              <a:rPr lang="en-US" b="0" i="0" u="none" strike="noStrike">
                <a:solidFill>
                  <a:srgbClr val="0F496F"/>
                </a:solidFill>
                <a:effectLst/>
                <a:latin typeface="Arial" panose="020B0604020202020204" pitchFamily="34" charset="0"/>
                <a:hlinkClick r:id="rId4" tooltip="CD">
                  <a:extLst>
                    <a:ext uri="{A12FA001-AC4F-418D-AE19-62706E023703}">
                      <ahyp:hlinkClr xmlns:ahyp="http://schemas.microsoft.com/office/drawing/2018/hyperlinkcolor" val="tx"/>
                    </a:ext>
                  </a:extLst>
                </a:hlinkClick>
              </a:rPr>
              <a:t>CD</a:t>
            </a:r>
            <a:r>
              <a:rPr lang="en-US" b="0" i="0">
                <a:solidFill>
                  <a:srgbClr val="0F496F"/>
                </a:solidFill>
                <a:effectLst/>
                <a:latin typeface="Arial" panose="020B0604020202020204" pitchFamily="34" charset="0"/>
              </a:rPr>
              <a:t>-u), ali se može naći i na </a:t>
            </a:r>
            <a:r>
              <a:rPr lang="en-US" b="0" i="0" u="none" strike="noStrike">
                <a:solidFill>
                  <a:srgbClr val="0F496F"/>
                </a:solidFill>
                <a:effectLst/>
                <a:latin typeface="Arial" panose="020B0604020202020204" pitchFamily="34" charset="0"/>
                <a:hlinkClick r:id="rId5" tooltip="Internet">
                  <a:extLst>
                    <a:ext uri="{A12FA001-AC4F-418D-AE19-62706E023703}">
                      <ahyp:hlinkClr xmlns:ahyp="http://schemas.microsoft.com/office/drawing/2018/hyperlinkcolor" val="tx"/>
                    </a:ext>
                  </a:extLst>
                </a:hlinkClick>
              </a:rPr>
              <a:t>Internetu</a:t>
            </a:r>
            <a:r>
              <a:rPr lang="en-US" b="0" i="0">
                <a:solidFill>
                  <a:srgbClr val="0F496F"/>
                </a:solidFill>
                <a:effectLst/>
                <a:latin typeface="Arial" panose="020B0604020202020204" pitchFamily="34" charset="0"/>
              </a:rPr>
              <a:t>.</a:t>
            </a:r>
          </a:p>
          <a:p>
            <a:pPr algn="l"/>
            <a:r>
              <a:rPr lang="en-US" b="0" i="0">
                <a:solidFill>
                  <a:srgbClr val="0F496F"/>
                </a:solidFill>
                <a:effectLst/>
                <a:latin typeface="Arial" panose="020B0604020202020204" pitchFamily="34" charset="0"/>
              </a:rPr>
              <a:t>Grafička kartica može biti integrirana na </a:t>
            </a:r>
            <a:r>
              <a:rPr lang="en-US" b="0" i="0" u="none" strike="noStrike">
                <a:solidFill>
                  <a:srgbClr val="0F496F"/>
                </a:solidFill>
                <a:effectLst/>
                <a:latin typeface="Arial" panose="020B0604020202020204" pitchFamily="34" charset="0"/>
                <a:hlinkClick r:id="rId6" tooltip="Matična ploča">
                  <a:extLst>
                    <a:ext uri="{A12FA001-AC4F-418D-AE19-62706E023703}">
                      <ahyp:hlinkClr xmlns:ahyp="http://schemas.microsoft.com/office/drawing/2018/hyperlinkcolor" val="tx"/>
                    </a:ext>
                  </a:extLst>
                </a:hlinkClick>
              </a:rPr>
              <a:t>matičnoj ploči</a:t>
            </a:r>
            <a:r>
              <a:rPr lang="en-US" b="0" i="0">
                <a:solidFill>
                  <a:srgbClr val="0F496F"/>
                </a:solidFill>
                <a:effectLst/>
                <a:latin typeface="Arial" panose="020B0604020202020204" pitchFamily="34" charset="0"/>
              </a:rPr>
              <a:t> ili dolazi kao zaseban deo. Povezana je računalom putem </a:t>
            </a:r>
            <a:r>
              <a:rPr lang="en-US" b="0" i="0" u="none" strike="noStrike">
                <a:solidFill>
                  <a:srgbClr val="0F496F"/>
                </a:solidFill>
                <a:effectLst/>
                <a:latin typeface="Arial" panose="020B0604020202020204" pitchFamily="34" charset="0"/>
                <a:hlinkClick r:id="rId7" tooltip="Sabirnica">
                  <a:extLst>
                    <a:ext uri="{A12FA001-AC4F-418D-AE19-62706E023703}">
                      <ahyp:hlinkClr xmlns:ahyp="http://schemas.microsoft.com/office/drawing/2018/hyperlinkcolor" val="tx"/>
                    </a:ext>
                  </a:extLst>
                </a:hlinkClick>
              </a:rPr>
              <a:t>sabirnice</a:t>
            </a:r>
            <a:r>
              <a:rPr lang="en-US" b="0" i="0">
                <a:solidFill>
                  <a:srgbClr val="0F496F"/>
                </a:solidFill>
                <a:effectLst/>
                <a:latin typeface="Arial" panose="020B0604020202020204" pitchFamily="34" charset="0"/>
              </a:rPr>
              <a:t>. Svaka kartica na sebi ima procesor, solidnu količinu memorije važnu za igranje te još neke elemente. Grafička kartica može imati jedan ili više izlaza. Većina novih grafičkih kartica ima 3 izlaza:</a:t>
            </a:r>
          </a:p>
          <a:p>
            <a:pPr algn="l">
              <a:buFont typeface="Arial" panose="020B0604020202020204" pitchFamily="34" charset="0"/>
              <a:buChar char="•"/>
            </a:pPr>
            <a:r>
              <a:rPr lang="en-US" b="0" i="0" u="none" strike="noStrike">
                <a:solidFill>
                  <a:srgbClr val="0F496F"/>
                </a:solidFill>
                <a:effectLst/>
                <a:latin typeface="Arial" panose="020B0604020202020204" pitchFamily="34" charset="0"/>
                <a:hlinkClick r:id="rId8" tooltip="DVI">
                  <a:extLst>
                    <a:ext uri="{A12FA001-AC4F-418D-AE19-62706E023703}">
                      <ahyp:hlinkClr xmlns:ahyp="http://schemas.microsoft.com/office/drawing/2018/hyperlinkcolor" val="tx"/>
                    </a:ext>
                  </a:extLst>
                </a:hlinkClick>
              </a:rPr>
              <a:t>DVI</a:t>
            </a:r>
            <a:r>
              <a:rPr lang="en-US" b="0" i="0">
                <a:solidFill>
                  <a:srgbClr val="0F496F"/>
                </a:solidFill>
                <a:effectLst/>
                <a:latin typeface="Arial" panose="020B0604020202020204" pitchFamily="34" charset="0"/>
              </a:rPr>
              <a:t> za </a:t>
            </a:r>
            <a:r>
              <a:rPr lang="en-US" b="0" i="0" u="none" strike="noStrike">
                <a:solidFill>
                  <a:srgbClr val="0F496F"/>
                </a:solidFill>
                <a:effectLst/>
                <a:latin typeface="Arial" panose="020B0604020202020204" pitchFamily="34" charset="0"/>
                <a:hlinkClick r:id="rId9" tooltip="LCD">
                  <a:extLst>
                    <a:ext uri="{A12FA001-AC4F-418D-AE19-62706E023703}">
                      <ahyp:hlinkClr xmlns:ahyp="http://schemas.microsoft.com/office/drawing/2018/hyperlinkcolor" val="tx"/>
                    </a:ext>
                  </a:extLst>
                </a:hlinkClick>
              </a:rPr>
              <a:t>LCD</a:t>
            </a:r>
            <a:endParaRPr lang="en-US" b="0" i="0">
              <a:solidFill>
                <a:srgbClr val="0F496F"/>
              </a:solidFill>
              <a:effectLst/>
              <a:latin typeface="Arial" panose="020B0604020202020204" pitchFamily="34" charset="0"/>
            </a:endParaRPr>
          </a:p>
          <a:p>
            <a:pPr algn="l">
              <a:buFont typeface="Arial" panose="020B0604020202020204" pitchFamily="34" charset="0"/>
              <a:buChar char="•"/>
            </a:pPr>
            <a:r>
              <a:rPr lang="en-US" b="0" i="0">
                <a:solidFill>
                  <a:srgbClr val="0F496F"/>
                </a:solidFill>
                <a:effectLst/>
                <a:latin typeface="Arial" panose="020B0604020202020204" pitchFamily="34" charset="0"/>
              </a:rPr>
              <a:t>VGA za običan CRT zaslon</a:t>
            </a:r>
          </a:p>
          <a:p>
            <a:pPr algn="l">
              <a:buFont typeface="Arial" panose="020B0604020202020204" pitchFamily="34" charset="0"/>
              <a:buChar char="•"/>
            </a:pPr>
            <a:r>
              <a:rPr lang="en-US" b="0" i="0">
                <a:solidFill>
                  <a:srgbClr val="0F496F"/>
                </a:solidFill>
                <a:effectLst/>
                <a:latin typeface="Arial" panose="020B0604020202020204" pitchFamily="34" charset="0"/>
              </a:rPr>
              <a:t>TV izlaz</a:t>
            </a:r>
          </a:p>
          <a:p>
            <a:endParaRPr lang="en-US"/>
          </a:p>
        </p:txBody>
      </p:sp>
      <p:pic>
        <p:nvPicPr>
          <p:cNvPr id="7" name="Picture 6">
            <a:extLst>
              <a:ext uri="{FF2B5EF4-FFF2-40B4-BE49-F238E27FC236}">
                <a16:creationId xmlns:a16="http://schemas.microsoft.com/office/drawing/2014/main" id="{66720442-4476-47CA-A0E3-7C926D5E51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60656" y="2419407"/>
            <a:ext cx="4447132" cy="2821458"/>
          </a:xfrm>
          <a:prstGeom prst="rect">
            <a:avLst/>
          </a:prstGeom>
        </p:spPr>
      </p:pic>
    </p:spTree>
    <p:extLst>
      <p:ext uri="{BB962C8B-B14F-4D97-AF65-F5344CB8AC3E}">
        <p14:creationId xmlns:p14="http://schemas.microsoft.com/office/powerpoint/2010/main" val="2578291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895C6-E119-498B-87BA-CBF2383C6087}"/>
              </a:ext>
            </a:extLst>
          </p:cNvPr>
          <p:cNvSpPr>
            <a:spLocks noGrp="1"/>
          </p:cNvSpPr>
          <p:nvPr>
            <p:ph type="title"/>
          </p:nvPr>
        </p:nvSpPr>
        <p:spPr/>
        <p:txBody>
          <a:bodyPr/>
          <a:lstStyle/>
          <a:p>
            <a:pPr algn="ctr"/>
            <a:r>
              <a:rPr lang="en-US"/>
              <a:t>Napajanje</a:t>
            </a:r>
          </a:p>
        </p:txBody>
      </p:sp>
      <p:sp>
        <p:nvSpPr>
          <p:cNvPr id="3" name="Content Placeholder 2">
            <a:extLst>
              <a:ext uri="{FF2B5EF4-FFF2-40B4-BE49-F238E27FC236}">
                <a16:creationId xmlns:a16="http://schemas.microsoft.com/office/drawing/2014/main" id="{A8E6F5F0-B917-4973-AD1E-EAA47C6FF4E9}"/>
              </a:ext>
            </a:extLst>
          </p:cNvPr>
          <p:cNvSpPr>
            <a:spLocks noGrp="1"/>
          </p:cNvSpPr>
          <p:nvPr>
            <p:ph idx="1"/>
          </p:nvPr>
        </p:nvSpPr>
        <p:spPr>
          <a:xfrm>
            <a:off x="684212" y="436605"/>
            <a:ext cx="8534400" cy="4386649"/>
          </a:xfrm>
        </p:spPr>
        <p:txBody>
          <a:bodyPr>
            <a:normAutofit fontScale="85000" lnSpcReduction="20000"/>
          </a:bodyPr>
          <a:lstStyle/>
          <a:p>
            <a:pPr algn="l"/>
            <a:r>
              <a:rPr lang="en-US" b="1" i="0">
                <a:solidFill>
                  <a:srgbClr val="0F496F"/>
                </a:solidFill>
                <a:effectLst/>
                <a:latin typeface="Arial" panose="020B0604020202020204" pitchFamily="34" charset="0"/>
              </a:rPr>
              <a:t>Napajanje</a:t>
            </a:r>
            <a:r>
              <a:rPr lang="en-US" b="0" i="0">
                <a:solidFill>
                  <a:srgbClr val="0F496F"/>
                </a:solidFill>
                <a:effectLst/>
                <a:latin typeface="Arial" panose="020B0604020202020204" pitchFamily="34" charset="0"/>
              </a:rPr>
              <a:t> je </a:t>
            </a:r>
            <a:r>
              <a:rPr lang="en-US" b="0" i="0" u="none" strike="noStrike">
                <a:solidFill>
                  <a:srgbClr val="0F496F"/>
                </a:solidFill>
                <a:effectLst/>
                <a:latin typeface="Arial" panose="020B0604020202020204" pitchFamily="34" charset="0"/>
                <a:hlinkClick r:id="rId2" tooltip="Hardver">
                  <a:extLst>
                    <a:ext uri="{A12FA001-AC4F-418D-AE19-62706E023703}">
                      <ahyp:hlinkClr xmlns:ahyp="http://schemas.microsoft.com/office/drawing/2018/hyperlinkcolor" val="tx"/>
                    </a:ext>
                  </a:extLst>
                </a:hlinkClick>
              </a:rPr>
              <a:t>hardverski</a:t>
            </a:r>
            <a:r>
              <a:rPr lang="en-US" b="0" i="0">
                <a:solidFill>
                  <a:srgbClr val="0F496F"/>
                </a:solidFill>
                <a:effectLst/>
                <a:latin typeface="Arial" panose="020B0604020202020204" pitchFamily="34" charset="0"/>
              </a:rPr>
              <a:t> dio koji </a:t>
            </a:r>
            <a:r>
              <a:rPr lang="en-US" b="0" i="0" u="none" strike="noStrike">
                <a:solidFill>
                  <a:srgbClr val="0F496F"/>
                </a:solidFill>
                <a:effectLst/>
                <a:latin typeface="Arial" panose="020B0604020202020204" pitchFamily="34" charset="0"/>
                <a:hlinkClick r:id="rId3" tooltip="Računalo">
                  <a:extLst>
                    <a:ext uri="{A12FA001-AC4F-418D-AE19-62706E023703}">
                      <ahyp:hlinkClr xmlns:ahyp="http://schemas.microsoft.com/office/drawing/2018/hyperlinkcolor" val="tx"/>
                    </a:ext>
                  </a:extLst>
                </a:hlinkClick>
              </a:rPr>
              <a:t>računalu</a:t>
            </a:r>
            <a:r>
              <a:rPr lang="en-US" b="0" i="0">
                <a:solidFill>
                  <a:srgbClr val="0F496F"/>
                </a:solidFill>
                <a:effectLst/>
                <a:latin typeface="Arial" panose="020B0604020202020204" pitchFamily="34" charset="0"/>
              </a:rPr>
              <a:t> osigurava </a:t>
            </a:r>
            <a:r>
              <a:rPr lang="en-US" b="0" i="0" u="none" strike="noStrike">
                <a:solidFill>
                  <a:srgbClr val="0F496F"/>
                </a:solidFill>
                <a:effectLst/>
                <a:latin typeface="Arial" panose="020B0604020202020204" pitchFamily="34" charset="0"/>
                <a:hlinkClick r:id="rId4" tooltip="Napon">
                  <a:extLst>
                    <a:ext uri="{A12FA001-AC4F-418D-AE19-62706E023703}">
                      <ahyp:hlinkClr xmlns:ahyp="http://schemas.microsoft.com/office/drawing/2018/hyperlinkcolor" val="tx"/>
                    </a:ext>
                  </a:extLst>
                </a:hlinkClick>
              </a:rPr>
              <a:t>napon</a:t>
            </a:r>
            <a:r>
              <a:rPr lang="en-US" b="0" i="0">
                <a:solidFill>
                  <a:srgbClr val="0F496F"/>
                </a:solidFill>
                <a:effectLst/>
                <a:latin typeface="Arial" panose="020B0604020202020204" pitchFamily="34" charset="0"/>
              </a:rPr>
              <a:t> i </a:t>
            </a:r>
            <a:r>
              <a:rPr lang="en-US" b="0" i="0" u="none" strike="noStrike">
                <a:solidFill>
                  <a:srgbClr val="0F496F"/>
                </a:solidFill>
                <a:effectLst/>
                <a:latin typeface="Arial" panose="020B0604020202020204" pitchFamily="34" charset="0"/>
                <a:hlinkClick r:id="rId5" tooltip="Struja">
                  <a:extLst>
                    <a:ext uri="{A12FA001-AC4F-418D-AE19-62706E023703}">
                      <ahyp:hlinkClr xmlns:ahyp="http://schemas.microsoft.com/office/drawing/2018/hyperlinkcolor" val="tx"/>
                    </a:ext>
                  </a:extLst>
                </a:hlinkClick>
              </a:rPr>
              <a:t>struju</a:t>
            </a:r>
            <a:r>
              <a:rPr lang="en-US" b="0" i="0">
                <a:solidFill>
                  <a:srgbClr val="0F496F"/>
                </a:solidFill>
                <a:effectLst/>
                <a:latin typeface="Arial" panose="020B0604020202020204" pitchFamily="34" charset="0"/>
              </a:rPr>
              <a:t>. Napajanje osigurava da svaki dio </a:t>
            </a:r>
            <a:r>
              <a:rPr lang="en-US" b="0" i="0" u="none" strike="noStrike">
                <a:solidFill>
                  <a:srgbClr val="0F496F"/>
                </a:solidFill>
                <a:effectLst/>
                <a:latin typeface="Arial" panose="020B0604020202020204" pitchFamily="34" charset="0"/>
                <a:hlinkClick r:id="rId3" tooltip="Računalo">
                  <a:extLst>
                    <a:ext uri="{A12FA001-AC4F-418D-AE19-62706E023703}">
                      <ahyp:hlinkClr xmlns:ahyp="http://schemas.microsoft.com/office/drawing/2018/hyperlinkcolor" val="tx"/>
                    </a:ext>
                  </a:extLst>
                </a:hlinkClick>
              </a:rPr>
              <a:t>računala</a:t>
            </a:r>
            <a:r>
              <a:rPr lang="en-US" b="0" i="0">
                <a:solidFill>
                  <a:srgbClr val="0F496F"/>
                </a:solidFill>
                <a:effectLst/>
                <a:latin typeface="Arial" panose="020B0604020202020204" pitchFamily="34" charset="0"/>
              </a:rPr>
              <a:t> dobije određenu količinu energije koja mu je potrebna, s obzirom da svi dijelovi </a:t>
            </a:r>
            <a:r>
              <a:rPr lang="en-US" b="0" i="0" u="none" strike="noStrike">
                <a:solidFill>
                  <a:srgbClr val="0F496F"/>
                </a:solidFill>
                <a:effectLst/>
                <a:latin typeface="Arial" panose="020B0604020202020204" pitchFamily="34" charset="0"/>
                <a:hlinkClick r:id="rId3" tooltip="Računalo">
                  <a:extLst>
                    <a:ext uri="{A12FA001-AC4F-418D-AE19-62706E023703}">
                      <ahyp:hlinkClr xmlns:ahyp="http://schemas.microsoft.com/office/drawing/2018/hyperlinkcolor" val="tx"/>
                    </a:ext>
                  </a:extLst>
                </a:hlinkClick>
              </a:rPr>
              <a:t>računala</a:t>
            </a:r>
            <a:r>
              <a:rPr lang="en-US" b="0" i="0">
                <a:solidFill>
                  <a:srgbClr val="0F496F"/>
                </a:solidFill>
                <a:effectLst/>
                <a:latin typeface="Arial" panose="020B0604020202020204" pitchFamily="34" charset="0"/>
              </a:rPr>
              <a:t> ne troše istu količinu električne energije. Također, jedan od glavnih zadataka napajanje je da pretvori napon gradske mreže, u Hrvatskoj ~220 </a:t>
            </a:r>
            <a:r>
              <a:rPr lang="en-US" b="0" i="0" u="none" strike="noStrike">
                <a:solidFill>
                  <a:srgbClr val="0F496F"/>
                </a:solidFill>
                <a:effectLst/>
                <a:latin typeface="Arial" panose="020B0604020202020204" pitchFamily="34" charset="0"/>
                <a:hlinkClick r:id="rId6" tooltip="Volt">
                  <a:extLst>
                    <a:ext uri="{A12FA001-AC4F-418D-AE19-62706E023703}">
                      <ahyp:hlinkClr xmlns:ahyp="http://schemas.microsoft.com/office/drawing/2018/hyperlinkcolor" val="tx"/>
                    </a:ext>
                  </a:extLst>
                </a:hlinkClick>
              </a:rPr>
              <a:t>V</a:t>
            </a:r>
            <a:r>
              <a:rPr lang="en-US" b="0" i="0">
                <a:solidFill>
                  <a:srgbClr val="0F496F"/>
                </a:solidFill>
                <a:effectLst/>
                <a:latin typeface="Arial" panose="020B0604020202020204" pitchFamily="34" charset="0"/>
              </a:rPr>
              <a:t> u 3,3 </a:t>
            </a:r>
            <a:r>
              <a:rPr lang="en-US" b="0" i="0" u="none" strike="noStrike">
                <a:solidFill>
                  <a:srgbClr val="0F496F"/>
                </a:solidFill>
                <a:effectLst/>
                <a:latin typeface="Arial" panose="020B0604020202020204" pitchFamily="34" charset="0"/>
                <a:hlinkClick r:id="rId6" tooltip="Volt">
                  <a:extLst>
                    <a:ext uri="{A12FA001-AC4F-418D-AE19-62706E023703}">
                      <ahyp:hlinkClr xmlns:ahyp="http://schemas.microsoft.com/office/drawing/2018/hyperlinkcolor" val="tx"/>
                    </a:ext>
                  </a:extLst>
                </a:hlinkClick>
              </a:rPr>
              <a:t>V</a:t>
            </a:r>
            <a:r>
              <a:rPr lang="en-US" b="0" i="0">
                <a:solidFill>
                  <a:srgbClr val="0F496F"/>
                </a:solidFill>
                <a:effectLst/>
                <a:latin typeface="Arial" panose="020B0604020202020204" pitchFamily="34" charset="0"/>
              </a:rPr>
              <a:t>, 5 </a:t>
            </a:r>
            <a:r>
              <a:rPr lang="en-US" b="0" i="0" u="none" strike="noStrike">
                <a:solidFill>
                  <a:srgbClr val="0F496F"/>
                </a:solidFill>
                <a:effectLst/>
                <a:latin typeface="Arial" panose="020B0604020202020204" pitchFamily="34" charset="0"/>
                <a:hlinkClick r:id="rId6" tooltip="Volt">
                  <a:extLst>
                    <a:ext uri="{A12FA001-AC4F-418D-AE19-62706E023703}">
                      <ahyp:hlinkClr xmlns:ahyp="http://schemas.microsoft.com/office/drawing/2018/hyperlinkcolor" val="tx"/>
                    </a:ext>
                  </a:extLst>
                </a:hlinkClick>
              </a:rPr>
              <a:t>V</a:t>
            </a:r>
            <a:r>
              <a:rPr lang="en-US" b="0" i="0">
                <a:solidFill>
                  <a:srgbClr val="0F496F"/>
                </a:solidFill>
                <a:effectLst/>
                <a:latin typeface="Arial" panose="020B0604020202020204" pitchFamily="34" charset="0"/>
              </a:rPr>
              <a:t> i 12 </a:t>
            </a:r>
            <a:r>
              <a:rPr lang="en-US" b="0" i="0" u="none" strike="noStrike">
                <a:solidFill>
                  <a:srgbClr val="0F496F"/>
                </a:solidFill>
                <a:effectLst/>
                <a:latin typeface="Arial" panose="020B0604020202020204" pitchFamily="34" charset="0"/>
                <a:hlinkClick r:id="rId6" tooltip="Volt">
                  <a:extLst>
                    <a:ext uri="{A12FA001-AC4F-418D-AE19-62706E023703}">
                      <ahyp:hlinkClr xmlns:ahyp="http://schemas.microsoft.com/office/drawing/2018/hyperlinkcolor" val="tx"/>
                    </a:ext>
                  </a:extLst>
                </a:hlinkClick>
              </a:rPr>
              <a:t>V</a:t>
            </a:r>
            <a:r>
              <a:rPr lang="en-US" b="0" i="0">
                <a:solidFill>
                  <a:srgbClr val="0F496F"/>
                </a:solidFill>
                <a:effectLst/>
                <a:latin typeface="Arial" panose="020B0604020202020204" pitchFamily="34" charset="0"/>
              </a:rPr>
              <a:t> što je u skladu sa naponskim zahtjevima </a:t>
            </a:r>
            <a:r>
              <a:rPr lang="en-US" b="0" i="0" u="none" strike="noStrike">
                <a:solidFill>
                  <a:srgbClr val="0F496F"/>
                </a:solidFill>
                <a:effectLst/>
                <a:latin typeface="Arial" panose="020B0604020202020204" pitchFamily="34" charset="0"/>
                <a:hlinkClick r:id="rId2" tooltip="Hardver">
                  <a:extLst>
                    <a:ext uri="{A12FA001-AC4F-418D-AE19-62706E023703}">
                      <ahyp:hlinkClr xmlns:ahyp="http://schemas.microsoft.com/office/drawing/2018/hyperlinkcolor" val="tx"/>
                    </a:ext>
                  </a:extLst>
                </a:hlinkClick>
              </a:rPr>
              <a:t>hardvera</a:t>
            </a:r>
            <a:r>
              <a:rPr lang="en-US" b="0" i="0">
                <a:solidFill>
                  <a:srgbClr val="0F496F"/>
                </a:solidFill>
                <a:effectLst/>
                <a:latin typeface="Arial" panose="020B0604020202020204" pitchFamily="34" charset="0"/>
              </a:rPr>
              <a:t> u </a:t>
            </a:r>
            <a:r>
              <a:rPr lang="en-US" b="0" i="0" u="none" strike="noStrike">
                <a:solidFill>
                  <a:srgbClr val="0F496F"/>
                </a:solidFill>
                <a:effectLst/>
                <a:latin typeface="Arial" panose="020B0604020202020204" pitchFamily="34" charset="0"/>
                <a:hlinkClick r:id="rId3" tooltip="Računalo">
                  <a:extLst>
                    <a:ext uri="{A12FA001-AC4F-418D-AE19-62706E023703}">
                      <ahyp:hlinkClr xmlns:ahyp="http://schemas.microsoft.com/office/drawing/2018/hyperlinkcolor" val="tx"/>
                    </a:ext>
                  </a:extLst>
                </a:hlinkClick>
              </a:rPr>
              <a:t>računalu</a:t>
            </a:r>
            <a:r>
              <a:rPr lang="en-US" b="0" i="0">
                <a:solidFill>
                  <a:srgbClr val="0F496F"/>
                </a:solidFill>
                <a:effectLst/>
                <a:latin typeface="Arial" panose="020B0604020202020204" pitchFamily="34" charset="0"/>
              </a:rPr>
              <a:t>. Ono također ima i osobno hlađenje. Glavna karakteristika je njena snaga. Električna snaga se mjeri u W (</a:t>
            </a:r>
            <a:r>
              <a:rPr lang="en-US" b="0" i="0" u="none" strike="noStrike">
                <a:solidFill>
                  <a:srgbClr val="0F496F"/>
                </a:solidFill>
                <a:effectLst/>
                <a:latin typeface="Arial" panose="020B0604020202020204" pitchFamily="34" charset="0"/>
                <a:hlinkClick r:id="rId7" tooltip="Vat">
                  <a:extLst>
                    <a:ext uri="{A12FA001-AC4F-418D-AE19-62706E023703}">
                      <ahyp:hlinkClr xmlns:ahyp="http://schemas.microsoft.com/office/drawing/2018/hyperlinkcolor" val="tx"/>
                    </a:ext>
                  </a:extLst>
                </a:hlinkClick>
              </a:rPr>
              <a:t>vatima</a:t>
            </a:r>
            <a:r>
              <a:rPr lang="en-US" b="0" i="0">
                <a:solidFill>
                  <a:srgbClr val="0F496F"/>
                </a:solidFill>
                <a:effectLst/>
                <a:latin typeface="Arial" panose="020B0604020202020204" pitchFamily="34" charset="0"/>
              </a:rPr>
              <a:t>) ili matematski rečeno P=U*I (</a:t>
            </a:r>
            <a:r>
              <a:rPr lang="en-US" b="0" i="0" u="none" strike="noStrike">
                <a:solidFill>
                  <a:srgbClr val="0F496F"/>
                </a:solidFill>
                <a:effectLst/>
                <a:latin typeface="Arial" panose="020B0604020202020204" pitchFamily="34" charset="0"/>
                <a:hlinkClick r:id="rId4" tooltip="Napon">
                  <a:extLst>
                    <a:ext uri="{A12FA001-AC4F-418D-AE19-62706E023703}">
                      <ahyp:hlinkClr xmlns:ahyp="http://schemas.microsoft.com/office/drawing/2018/hyperlinkcolor" val="tx"/>
                    </a:ext>
                  </a:extLst>
                </a:hlinkClick>
              </a:rPr>
              <a:t>napon</a:t>
            </a:r>
            <a:r>
              <a:rPr lang="en-US" b="0" i="0">
                <a:solidFill>
                  <a:srgbClr val="0F496F"/>
                </a:solidFill>
                <a:effectLst/>
                <a:latin typeface="Arial" panose="020B0604020202020204" pitchFamily="34" charset="0"/>
              </a:rPr>
              <a:t> pomnožen sa </a:t>
            </a:r>
            <a:r>
              <a:rPr lang="en-US" b="0" i="0" u="none" strike="noStrike">
                <a:solidFill>
                  <a:srgbClr val="0F496F"/>
                </a:solidFill>
                <a:effectLst/>
                <a:latin typeface="Arial" panose="020B0604020202020204" pitchFamily="34" charset="0"/>
                <a:hlinkClick r:id="rId5" tooltip="Struja">
                  <a:extLst>
                    <a:ext uri="{A12FA001-AC4F-418D-AE19-62706E023703}">
                      <ahyp:hlinkClr xmlns:ahyp="http://schemas.microsoft.com/office/drawing/2018/hyperlinkcolor" val="tx"/>
                    </a:ext>
                  </a:extLst>
                </a:hlinkClick>
              </a:rPr>
              <a:t>strujom</a:t>
            </a:r>
            <a:r>
              <a:rPr lang="en-US" b="0" i="0">
                <a:solidFill>
                  <a:srgbClr val="0F496F"/>
                </a:solidFill>
                <a:effectLst/>
                <a:latin typeface="Arial" panose="020B0604020202020204" pitchFamily="34" charset="0"/>
              </a:rPr>
              <a:t>). Najveći potrošači su </a:t>
            </a:r>
            <a:r>
              <a:rPr lang="en-US" b="0" i="0" u="none" strike="noStrike">
                <a:solidFill>
                  <a:srgbClr val="0F496F"/>
                </a:solidFill>
                <a:effectLst/>
                <a:latin typeface="Arial" panose="020B0604020202020204" pitchFamily="34" charset="0"/>
                <a:hlinkClick r:id="rId8" tooltip="Grafička kartica">
                  <a:extLst>
                    <a:ext uri="{A12FA001-AC4F-418D-AE19-62706E023703}">
                      <ahyp:hlinkClr xmlns:ahyp="http://schemas.microsoft.com/office/drawing/2018/hyperlinkcolor" val="tx"/>
                    </a:ext>
                  </a:extLst>
                </a:hlinkClick>
              </a:rPr>
              <a:t>grafička kartica</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9" tooltip="Hard disk">
                  <a:extLst>
                    <a:ext uri="{A12FA001-AC4F-418D-AE19-62706E023703}">
                      <ahyp:hlinkClr xmlns:ahyp="http://schemas.microsoft.com/office/drawing/2018/hyperlinkcolor" val="tx"/>
                    </a:ext>
                  </a:extLst>
                </a:hlinkClick>
              </a:rPr>
              <a:t>hard disk</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10" tooltip="Matična ploča">
                  <a:extLst>
                    <a:ext uri="{A12FA001-AC4F-418D-AE19-62706E023703}">
                      <ahyp:hlinkClr xmlns:ahyp="http://schemas.microsoft.com/office/drawing/2018/hyperlinkcolor" val="tx"/>
                    </a:ext>
                  </a:extLst>
                </a:hlinkClick>
              </a:rPr>
              <a:t>matična ploča</a:t>
            </a:r>
            <a:r>
              <a:rPr lang="en-US" b="0" i="0">
                <a:solidFill>
                  <a:srgbClr val="0F496F"/>
                </a:solidFill>
                <a:effectLst/>
                <a:latin typeface="Arial" panose="020B0604020202020204" pitchFamily="34" charset="0"/>
              </a:rPr>
              <a:t> i optički </a:t>
            </a:r>
            <a:r>
              <a:rPr lang="en-US" b="0" i="0" u="none" strike="noStrike">
                <a:solidFill>
                  <a:srgbClr val="0F496F"/>
                </a:solidFill>
                <a:effectLst/>
                <a:latin typeface="Arial" panose="020B0604020202020204" pitchFamily="34" charset="0"/>
                <a:hlinkClick r:id="rId11" tooltip="CD">
                  <a:extLst>
                    <a:ext uri="{A12FA001-AC4F-418D-AE19-62706E023703}">
                      <ahyp:hlinkClr xmlns:ahyp="http://schemas.microsoft.com/office/drawing/2018/hyperlinkcolor" val="tx"/>
                    </a:ext>
                  </a:extLst>
                </a:hlinkClick>
              </a:rPr>
              <a:t>CD</a:t>
            </a:r>
            <a:r>
              <a:rPr lang="en-US" b="0" i="0">
                <a:solidFill>
                  <a:srgbClr val="0F496F"/>
                </a:solidFill>
                <a:effectLst/>
                <a:latin typeface="Arial" panose="020B0604020202020204" pitchFamily="34" charset="0"/>
              </a:rPr>
              <a:t>/</a:t>
            </a:r>
            <a:r>
              <a:rPr lang="en-US" b="0" i="0" u="none" strike="noStrike">
                <a:solidFill>
                  <a:srgbClr val="0F496F"/>
                </a:solidFill>
                <a:effectLst/>
                <a:latin typeface="Arial" panose="020B0604020202020204" pitchFamily="34" charset="0"/>
                <a:hlinkClick r:id="rId12" tooltip="DVD">
                  <a:extLst>
                    <a:ext uri="{A12FA001-AC4F-418D-AE19-62706E023703}">
                      <ahyp:hlinkClr xmlns:ahyp="http://schemas.microsoft.com/office/drawing/2018/hyperlinkcolor" val="tx"/>
                    </a:ext>
                  </a:extLst>
                </a:hlinkClick>
              </a:rPr>
              <a:t>DVD</a:t>
            </a:r>
            <a:r>
              <a:rPr lang="en-US" b="0" i="0">
                <a:solidFill>
                  <a:srgbClr val="0F496F"/>
                </a:solidFill>
                <a:effectLst/>
                <a:latin typeface="Arial" panose="020B0604020202020204" pitchFamily="34" charset="0"/>
              </a:rPr>
              <a:t> uređaji.</a:t>
            </a:r>
          </a:p>
          <a:p>
            <a:pPr algn="l"/>
            <a:r>
              <a:rPr lang="en-US" b="0" i="0">
                <a:solidFill>
                  <a:srgbClr val="0F496F"/>
                </a:solidFill>
                <a:effectLst/>
                <a:latin typeface="Arial" panose="020B0604020202020204" pitchFamily="34" charset="0"/>
              </a:rPr>
              <a:t>Glavni naponski konektori su:</a:t>
            </a:r>
          </a:p>
          <a:p>
            <a:pPr algn="l">
              <a:buFont typeface="Arial" panose="020B0604020202020204" pitchFamily="34" charset="0"/>
              <a:buChar char="•"/>
            </a:pPr>
            <a:r>
              <a:rPr lang="en-US" b="0" i="0">
                <a:solidFill>
                  <a:srgbClr val="0F496F"/>
                </a:solidFill>
                <a:effectLst/>
                <a:latin typeface="Arial" panose="020B0604020202020204" pitchFamily="34" charset="0"/>
              </a:rPr>
              <a:t>Glavni 20+4 pinski konektor, za napajanje matične ploče</a:t>
            </a:r>
          </a:p>
          <a:p>
            <a:pPr algn="l">
              <a:buFont typeface="Arial" panose="020B0604020202020204" pitchFamily="34" charset="0"/>
              <a:buChar char="•"/>
            </a:pPr>
            <a:r>
              <a:rPr lang="en-US" b="0" i="0">
                <a:solidFill>
                  <a:srgbClr val="0F496F"/>
                </a:solidFill>
                <a:effectLst/>
                <a:latin typeface="Arial" panose="020B0604020202020204" pitchFamily="34" charset="0"/>
              </a:rPr>
              <a:t>4+4 pinski konektor, u zavisnosti od zahtjeva CPU-a u ATX ili EPS sistemima</a:t>
            </a:r>
          </a:p>
          <a:p>
            <a:pPr algn="l">
              <a:buFont typeface="Arial" panose="020B0604020202020204" pitchFamily="34" charset="0"/>
              <a:buChar char="•"/>
            </a:pPr>
            <a:r>
              <a:rPr lang="en-US" b="0" i="0">
                <a:solidFill>
                  <a:srgbClr val="0F496F"/>
                </a:solidFill>
                <a:effectLst/>
                <a:latin typeface="Arial" panose="020B0604020202020204" pitchFamily="34" charset="0"/>
              </a:rPr>
              <a:t>6-pinski konektor (za jače PCI Express ili AGP grafičke kartice)</a:t>
            </a:r>
          </a:p>
          <a:p>
            <a:pPr algn="l">
              <a:buFont typeface="Arial" panose="020B0604020202020204" pitchFamily="34" charset="0"/>
              <a:buChar char="•"/>
            </a:pPr>
            <a:r>
              <a:rPr lang="en-US" b="0" i="0">
                <a:solidFill>
                  <a:srgbClr val="0F496F"/>
                </a:solidFill>
                <a:effectLst/>
                <a:latin typeface="Arial" panose="020B0604020202020204" pitchFamily="34" charset="0"/>
              </a:rPr>
              <a:t>4-pinski hard disk, DVD, CD konektori</a:t>
            </a:r>
          </a:p>
          <a:p>
            <a:pPr algn="l">
              <a:buFont typeface="Arial" panose="020B0604020202020204" pitchFamily="34" charset="0"/>
              <a:buChar char="•"/>
            </a:pPr>
            <a:r>
              <a:rPr lang="en-US" b="0" i="0">
                <a:solidFill>
                  <a:srgbClr val="0F496F"/>
                </a:solidFill>
                <a:effectLst/>
                <a:latin typeface="Arial" panose="020B0604020202020204" pitchFamily="34" charset="0"/>
              </a:rPr>
              <a:t>Floppy naponski konektor</a:t>
            </a:r>
          </a:p>
          <a:p>
            <a:pPr algn="l">
              <a:buFont typeface="Arial" panose="020B0604020202020204" pitchFamily="34" charset="0"/>
              <a:buChar char="•"/>
            </a:pPr>
            <a:r>
              <a:rPr lang="en-US" b="0" i="0">
                <a:solidFill>
                  <a:srgbClr val="0F496F"/>
                </a:solidFill>
                <a:effectLst/>
                <a:latin typeface="Arial" panose="020B0604020202020204" pitchFamily="34" charset="0"/>
              </a:rPr>
              <a:t>SATA naponski konektori (novije napojne jedinice)</a:t>
            </a:r>
          </a:p>
          <a:p>
            <a:endParaRPr lang="en-US"/>
          </a:p>
        </p:txBody>
      </p:sp>
      <p:pic>
        <p:nvPicPr>
          <p:cNvPr id="5" name="Picture 4">
            <a:extLst>
              <a:ext uri="{FF2B5EF4-FFF2-40B4-BE49-F238E27FC236}">
                <a16:creationId xmlns:a16="http://schemas.microsoft.com/office/drawing/2014/main" id="{E186118B-9E4C-47C0-BF45-593FCFDC837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42296" y="2891481"/>
            <a:ext cx="4111430" cy="2261286"/>
          </a:xfrm>
          <a:prstGeom prst="rect">
            <a:avLst/>
          </a:prstGeom>
        </p:spPr>
      </p:pic>
    </p:spTree>
    <p:extLst>
      <p:ext uri="{BB962C8B-B14F-4D97-AF65-F5344CB8AC3E}">
        <p14:creationId xmlns:p14="http://schemas.microsoft.com/office/powerpoint/2010/main" val="2525112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DA39-68CB-496B-AA43-04530B649436}"/>
              </a:ext>
            </a:extLst>
          </p:cNvPr>
          <p:cNvSpPr>
            <a:spLocks noGrp="1"/>
          </p:cNvSpPr>
          <p:nvPr>
            <p:ph type="title"/>
          </p:nvPr>
        </p:nvSpPr>
        <p:spPr/>
        <p:txBody>
          <a:bodyPr/>
          <a:lstStyle/>
          <a:p>
            <a:pPr algn="ctr"/>
            <a:r>
              <a:rPr lang="en-US"/>
              <a:t>Kuciste</a:t>
            </a:r>
          </a:p>
        </p:txBody>
      </p:sp>
      <p:sp>
        <p:nvSpPr>
          <p:cNvPr id="3" name="Content Placeholder 2">
            <a:extLst>
              <a:ext uri="{FF2B5EF4-FFF2-40B4-BE49-F238E27FC236}">
                <a16:creationId xmlns:a16="http://schemas.microsoft.com/office/drawing/2014/main" id="{88686666-CBFF-4746-9066-DC51FD552B49}"/>
              </a:ext>
            </a:extLst>
          </p:cNvPr>
          <p:cNvSpPr>
            <a:spLocks noGrp="1"/>
          </p:cNvSpPr>
          <p:nvPr>
            <p:ph idx="1"/>
          </p:nvPr>
        </p:nvSpPr>
        <p:spPr>
          <a:xfrm>
            <a:off x="684212" y="461319"/>
            <a:ext cx="8534400" cy="4226011"/>
          </a:xfrm>
        </p:spPr>
        <p:txBody>
          <a:bodyPr>
            <a:normAutofit lnSpcReduction="10000"/>
          </a:bodyPr>
          <a:lstStyle/>
          <a:p>
            <a:r>
              <a:rPr lang="en-US" b="0" i="0">
                <a:solidFill>
                  <a:srgbClr val="0F496F"/>
                </a:solidFill>
                <a:effectLst/>
                <a:latin typeface="Arial" panose="020B0604020202020204" pitchFamily="34" charset="0"/>
              </a:rPr>
              <a:t>Kućišta dolaze u mnogo različitih veličina i formata (</a:t>
            </a:r>
            <a:r>
              <a:rPr lang="en-US" b="0" i="1">
                <a:solidFill>
                  <a:srgbClr val="0F496F"/>
                </a:solidFill>
                <a:effectLst/>
                <a:latin typeface="Arial" panose="020B0604020202020204" pitchFamily="34" charset="0"/>
              </a:rPr>
              <a:t>form factor</a:t>
            </a:r>
            <a:r>
              <a:rPr lang="en-US" b="0" i="0">
                <a:solidFill>
                  <a:srgbClr val="0F496F"/>
                </a:solidFill>
                <a:effectLst/>
                <a:latin typeface="Arial" panose="020B0604020202020204" pitchFamily="34" charset="0"/>
              </a:rPr>
              <a:t>). Danas se najviše koristi </a:t>
            </a:r>
            <a:r>
              <a:rPr lang="en-US" b="0" i="0" u="none" strike="noStrike">
                <a:solidFill>
                  <a:srgbClr val="0F496F"/>
                </a:solidFill>
                <a:effectLst/>
                <a:latin typeface="Arial" panose="020B0604020202020204" pitchFamily="34" charset="0"/>
                <a:hlinkClick r:id="rId2" tooltip="ATX (stranica ne postoji)">
                  <a:extLst>
                    <a:ext uri="{A12FA001-AC4F-418D-AE19-62706E023703}">
                      <ahyp:hlinkClr xmlns:ahyp="http://schemas.microsoft.com/office/drawing/2018/hyperlinkcolor" val="tx"/>
                    </a:ext>
                  </a:extLst>
                </a:hlinkClick>
              </a:rPr>
              <a:t>ATX</a:t>
            </a:r>
            <a:r>
              <a:rPr lang="en-US" b="0" i="0">
                <a:solidFill>
                  <a:srgbClr val="0F496F"/>
                </a:solidFill>
                <a:effectLst/>
                <a:latin typeface="Arial" panose="020B0604020202020204" pitchFamily="34" charset="0"/>
              </a:rPr>
              <a:t> format iako se sve više proizvode kućišta malenih veličina (</a:t>
            </a:r>
            <a:r>
              <a:rPr lang="en-US" b="0" i="0" u="none" strike="noStrike">
                <a:solidFill>
                  <a:srgbClr val="0F496F"/>
                </a:solidFill>
                <a:effectLst/>
                <a:latin typeface="Arial" panose="020B0604020202020204" pitchFamily="34" charset="0"/>
                <a:hlinkClick r:id="rId3" tooltip="MATX (stranica ne postoji)">
                  <a:extLst>
                    <a:ext uri="{A12FA001-AC4F-418D-AE19-62706E023703}">
                      <ahyp:hlinkClr xmlns:ahyp="http://schemas.microsoft.com/office/drawing/2018/hyperlinkcolor" val="tx"/>
                    </a:ext>
                  </a:extLst>
                </a:hlinkClick>
              </a:rPr>
              <a:t>mATX</a:t>
            </a:r>
            <a:r>
              <a:rPr lang="en-US" b="0" i="0">
                <a:solidFill>
                  <a:srgbClr val="0F496F"/>
                </a:solidFill>
                <a:effectLst/>
                <a:latin typeface="Arial" panose="020B0604020202020204" pitchFamily="34" charset="0"/>
              </a:rPr>
              <a:t> format). Kućišta se prilagođavaju formatu </a:t>
            </a:r>
            <a:r>
              <a:rPr lang="en-US" b="0" i="0" u="none" strike="noStrike">
                <a:solidFill>
                  <a:srgbClr val="0F496F"/>
                </a:solidFill>
                <a:effectLst/>
                <a:latin typeface="Arial" panose="020B0604020202020204" pitchFamily="34" charset="0"/>
                <a:hlinkClick r:id="rId4" tooltip="Matična ploča">
                  <a:extLst>
                    <a:ext uri="{A12FA001-AC4F-418D-AE19-62706E023703}">
                      <ahyp:hlinkClr xmlns:ahyp="http://schemas.microsoft.com/office/drawing/2018/hyperlinkcolor" val="tx"/>
                    </a:ext>
                  </a:extLst>
                </a:hlinkClick>
              </a:rPr>
              <a:t>matične ploče</a:t>
            </a:r>
            <a:r>
              <a:rPr lang="en-US" b="0" i="0">
                <a:solidFill>
                  <a:srgbClr val="0F496F"/>
                </a:solidFill>
                <a:effectLst/>
                <a:latin typeface="Arial" panose="020B0604020202020204" pitchFamily="34" charset="0"/>
              </a:rPr>
              <a:t>, tako da postoje i matične ploče </a:t>
            </a:r>
            <a:r>
              <a:rPr lang="en-US" b="0" i="0" u="none" strike="noStrike">
                <a:solidFill>
                  <a:srgbClr val="0F496F"/>
                </a:solidFill>
                <a:effectLst/>
                <a:latin typeface="Arial" panose="020B0604020202020204" pitchFamily="34" charset="0"/>
                <a:hlinkClick r:id="rId2" tooltip="ATX (stranica ne postoji)">
                  <a:extLst>
                    <a:ext uri="{A12FA001-AC4F-418D-AE19-62706E023703}">
                      <ahyp:hlinkClr xmlns:ahyp="http://schemas.microsoft.com/office/drawing/2018/hyperlinkcolor" val="tx"/>
                    </a:ext>
                  </a:extLst>
                </a:hlinkClick>
              </a:rPr>
              <a:t>ATX</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3" tooltip="MATX (stranica ne postoji)">
                  <a:extLst>
                    <a:ext uri="{A12FA001-AC4F-418D-AE19-62706E023703}">
                      <ahyp:hlinkClr xmlns:ahyp="http://schemas.microsoft.com/office/drawing/2018/hyperlinkcolor" val="tx"/>
                    </a:ext>
                  </a:extLst>
                </a:hlinkClick>
              </a:rPr>
              <a:t>mATX</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5" tooltip="Mini-ITX (stranica ne postoji)">
                  <a:extLst>
                    <a:ext uri="{A12FA001-AC4F-418D-AE19-62706E023703}">
                      <ahyp:hlinkClr xmlns:ahyp="http://schemas.microsoft.com/office/drawing/2018/hyperlinkcolor" val="tx"/>
                    </a:ext>
                  </a:extLst>
                </a:hlinkClick>
              </a:rPr>
              <a:t>Mini-ITX</a:t>
            </a:r>
            <a:r>
              <a:rPr lang="en-US" b="0" i="0">
                <a:solidFill>
                  <a:srgbClr val="0F496F"/>
                </a:solidFill>
                <a:effectLst/>
                <a:latin typeface="Arial" panose="020B0604020202020204" pitchFamily="34" charset="0"/>
              </a:rPr>
              <a:t> i ostali formati. Također kućište ima podjelu i po veličini, pa tako imamo </a:t>
            </a:r>
            <a:r>
              <a:rPr lang="en-US" b="0" i="1">
                <a:solidFill>
                  <a:srgbClr val="0F496F"/>
                </a:solidFill>
                <a:effectLst/>
                <a:latin typeface="Arial" panose="020B0604020202020204" pitchFamily="34" charset="0"/>
              </a:rPr>
              <a:t>mini tower</a:t>
            </a:r>
            <a:r>
              <a:rPr lang="en-US" b="0" i="0">
                <a:solidFill>
                  <a:srgbClr val="0F496F"/>
                </a:solidFill>
                <a:effectLst/>
                <a:latin typeface="Arial" panose="020B0604020202020204" pitchFamily="34" charset="0"/>
              </a:rPr>
              <a:t>, </a:t>
            </a:r>
            <a:r>
              <a:rPr lang="en-US" b="0" i="1">
                <a:solidFill>
                  <a:srgbClr val="0F496F"/>
                </a:solidFill>
                <a:effectLst/>
                <a:latin typeface="Arial" panose="020B0604020202020204" pitchFamily="34" charset="0"/>
              </a:rPr>
              <a:t>mid-sized tower</a:t>
            </a:r>
            <a:r>
              <a:rPr lang="en-US" b="0" i="0">
                <a:solidFill>
                  <a:srgbClr val="0F496F"/>
                </a:solidFill>
                <a:effectLst/>
                <a:latin typeface="Arial" panose="020B0604020202020204" pitchFamily="34" charset="0"/>
              </a:rPr>
              <a:t> i </a:t>
            </a:r>
            <a:r>
              <a:rPr lang="en-US" b="0" i="1">
                <a:solidFill>
                  <a:srgbClr val="0F496F"/>
                </a:solidFill>
                <a:effectLst/>
                <a:latin typeface="Arial" panose="020B0604020202020204" pitchFamily="34" charset="0"/>
              </a:rPr>
              <a:t>full-sized tower</a:t>
            </a:r>
            <a:r>
              <a:rPr lang="en-US" b="0" i="0">
                <a:solidFill>
                  <a:srgbClr val="0F496F"/>
                </a:solidFill>
                <a:effectLst/>
                <a:latin typeface="Arial" panose="020B0604020202020204" pitchFamily="34" charset="0"/>
              </a:rPr>
              <a:t> kućišta. Isto tako kućišta dolaze u raznim oblicima tako da imamo desktop ili </a:t>
            </a:r>
            <a:r>
              <a:rPr lang="en-US" b="0" i="0" u="none" strike="noStrike">
                <a:solidFill>
                  <a:srgbClr val="0F496F"/>
                </a:solidFill>
                <a:effectLst/>
                <a:latin typeface="Arial" panose="020B0604020202020204" pitchFamily="34" charset="0"/>
                <a:hlinkClick r:id="rId6" tooltip="Pizza">
                  <a:extLst>
                    <a:ext uri="{A12FA001-AC4F-418D-AE19-62706E023703}">
                      <ahyp:hlinkClr xmlns:ahyp="http://schemas.microsoft.com/office/drawing/2018/hyperlinkcolor" val="tx"/>
                    </a:ext>
                  </a:extLst>
                </a:hlinkClick>
              </a:rPr>
              <a:t>pizza</a:t>
            </a:r>
            <a:r>
              <a:rPr lang="en-US" b="0" i="0">
                <a:solidFill>
                  <a:srgbClr val="0F496F"/>
                </a:solidFill>
                <a:effectLst/>
                <a:latin typeface="Arial" panose="020B0604020202020204" pitchFamily="34" charset="0"/>
              </a:rPr>
              <a:t> kućišta koja su položena vodoravno, te tanka kućišta koja su namijenjena za male prostore. Danas se veličina kućišta nastoji svesti na što manje dimenzije, tako da se sve više pojavljuje Mini-ITX standard koji najmanji format od svih navedenih. Već su najavljeni </a:t>
            </a:r>
            <a:r>
              <a:rPr lang="en-US" b="0" i="0" u="none" strike="noStrike">
                <a:solidFill>
                  <a:srgbClr val="0F496F"/>
                </a:solidFill>
                <a:effectLst/>
                <a:latin typeface="Arial" panose="020B0604020202020204" pitchFamily="34" charset="0"/>
                <a:hlinkClick r:id="rId7" tooltip="Mac">
                  <a:extLst>
                    <a:ext uri="{A12FA001-AC4F-418D-AE19-62706E023703}">
                      <ahyp:hlinkClr xmlns:ahyp="http://schemas.microsoft.com/office/drawing/2018/hyperlinkcolor" val="tx"/>
                    </a:ext>
                  </a:extLst>
                </a:hlinkClick>
              </a:rPr>
              <a:t>Mac</a:t>
            </a:r>
            <a:r>
              <a:rPr lang="en-US" b="0" i="0">
                <a:solidFill>
                  <a:srgbClr val="0F496F"/>
                </a:solidFill>
                <a:effectLst/>
                <a:latin typeface="Arial" panose="020B0604020202020204" pitchFamily="34" charset="0"/>
              </a:rPr>
              <a:t> Mini računari koji će biti veličine običnog </a:t>
            </a:r>
            <a:r>
              <a:rPr lang="en-US" b="0" i="0" u="none" strike="noStrike">
                <a:solidFill>
                  <a:srgbClr val="0F496F"/>
                </a:solidFill>
                <a:effectLst/>
                <a:latin typeface="Arial" panose="020B0604020202020204" pitchFamily="34" charset="0"/>
                <a:hlinkClick r:id="rId8" tooltip="CD">
                  <a:extLst>
                    <a:ext uri="{A12FA001-AC4F-418D-AE19-62706E023703}">
                      <ahyp:hlinkClr xmlns:ahyp="http://schemas.microsoft.com/office/drawing/2018/hyperlinkcolor" val="tx"/>
                    </a:ext>
                  </a:extLst>
                </a:hlinkClick>
              </a:rPr>
              <a:t>CD-ROM</a:t>
            </a:r>
            <a:r>
              <a:rPr lang="en-US" b="0" i="0">
                <a:solidFill>
                  <a:srgbClr val="0F496F"/>
                </a:solidFill>
                <a:effectLst/>
                <a:latin typeface="Arial" panose="020B0604020202020204" pitchFamily="34" charset="0"/>
              </a:rPr>
              <a:t> uređaja. Kompanija </a:t>
            </a:r>
            <a:r>
              <a:rPr lang="en-US" b="0" i="0" u="none" strike="noStrike">
                <a:solidFill>
                  <a:srgbClr val="0F496F"/>
                </a:solidFill>
                <a:effectLst/>
                <a:latin typeface="Arial" panose="020B0604020202020204" pitchFamily="34" charset="0"/>
                <a:hlinkClick r:id="rId9" tooltip="Intel">
                  <a:extLst>
                    <a:ext uri="{A12FA001-AC4F-418D-AE19-62706E023703}">
                      <ahyp:hlinkClr xmlns:ahyp="http://schemas.microsoft.com/office/drawing/2018/hyperlinkcolor" val="tx"/>
                    </a:ext>
                  </a:extLst>
                </a:hlinkClick>
              </a:rPr>
              <a:t>Intel</a:t>
            </a:r>
            <a:r>
              <a:rPr lang="en-US" b="0" i="0">
                <a:solidFill>
                  <a:srgbClr val="0F496F"/>
                </a:solidFill>
                <a:effectLst/>
                <a:latin typeface="Arial" panose="020B0604020202020204" pitchFamily="34" charset="0"/>
              </a:rPr>
              <a:t> već uveliko promovira svoju </a:t>
            </a:r>
            <a:r>
              <a:rPr lang="en-US" b="0" i="0" u="none" strike="noStrike">
                <a:solidFill>
                  <a:srgbClr val="0F496F"/>
                </a:solidFill>
                <a:effectLst/>
                <a:latin typeface="Arial" panose="020B0604020202020204" pitchFamily="34" charset="0"/>
                <a:hlinkClick r:id="rId10" tooltip="Tehnologija">
                  <a:extLst>
                    <a:ext uri="{A12FA001-AC4F-418D-AE19-62706E023703}">
                      <ahyp:hlinkClr xmlns:ahyp="http://schemas.microsoft.com/office/drawing/2018/hyperlinkcolor" val="tx"/>
                    </a:ext>
                  </a:extLst>
                </a:hlinkClick>
              </a:rPr>
              <a:t>tehnologiju</a:t>
            </a:r>
            <a:r>
              <a:rPr lang="en-US" b="0" i="0">
                <a:solidFill>
                  <a:srgbClr val="0F496F"/>
                </a:solidFill>
                <a:effectLst/>
                <a:latin typeface="Arial" panose="020B0604020202020204" pitchFamily="34" charset="0"/>
              </a:rPr>
              <a:t> postavljanja </a:t>
            </a:r>
            <a:r>
              <a:rPr lang="en-US" b="0" i="0" u="none" strike="noStrike">
                <a:solidFill>
                  <a:srgbClr val="0F496F"/>
                </a:solidFill>
                <a:effectLst/>
                <a:latin typeface="Arial" panose="020B0604020202020204" pitchFamily="34" charset="0"/>
                <a:hlinkClick r:id="rId4" tooltip="Matična ploča">
                  <a:extLst>
                    <a:ext uri="{A12FA001-AC4F-418D-AE19-62706E023703}">
                      <ahyp:hlinkClr xmlns:ahyp="http://schemas.microsoft.com/office/drawing/2018/hyperlinkcolor" val="tx"/>
                    </a:ext>
                  </a:extLst>
                </a:hlinkClick>
              </a:rPr>
              <a:t>matičnih ploča</a:t>
            </a:r>
            <a:r>
              <a:rPr lang="en-US" b="0" i="0">
                <a:solidFill>
                  <a:srgbClr val="0F496F"/>
                </a:solidFill>
                <a:effectLst/>
                <a:latin typeface="Arial" panose="020B0604020202020204" pitchFamily="34" charset="0"/>
              </a:rPr>
              <a:t> u </a:t>
            </a:r>
            <a:r>
              <a:rPr lang="en-US" b="0" i="0" u="none" strike="noStrike">
                <a:solidFill>
                  <a:srgbClr val="0F496F"/>
                </a:solidFill>
                <a:effectLst/>
                <a:latin typeface="Arial" panose="020B0604020202020204" pitchFamily="34" charset="0"/>
                <a:hlinkClick r:id="rId11" tooltip="BTX (stranica ne postoji)">
                  <a:extLst>
                    <a:ext uri="{A12FA001-AC4F-418D-AE19-62706E023703}">
                      <ahyp:hlinkClr xmlns:ahyp="http://schemas.microsoft.com/office/drawing/2018/hyperlinkcolor" val="tx"/>
                    </a:ext>
                  </a:extLst>
                </a:hlinkClick>
              </a:rPr>
              <a:t>BTX</a:t>
            </a:r>
            <a:r>
              <a:rPr lang="en-US" b="0" i="0">
                <a:solidFill>
                  <a:srgbClr val="0F496F"/>
                </a:solidFill>
                <a:effectLst/>
                <a:latin typeface="Arial" panose="020B0604020202020204" pitchFamily="34" charset="0"/>
              </a:rPr>
              <a:t> format, te ta tehnologija iziskuje i druge vrste kućišta.</a:t>
            </a:r>
            <a:endParaRPr lang="en-US">
              <a:solidFill>
                <a:srgbClr val="0F496F"/>
              </a:solidFill>
            </a:endParaRPr>
          </a:p>
        </p:txBody>
      </p:sp>
      <p:pic>
        <p:nvPicPr>
          <p:cNvPr id="7" name="Picture 6">
            <a:extLst>
              <a:ext uri="{FF2B5EF4-FFF2-40B4-BE49-F238E27FC236}">
                <a16:creationId xmlns:a16="http://schemas.microsoft.com/office/drawing/2014/main" id="{A925D5BD-6645-4D21-86A3-D16DFF552E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56481" y="261552"/>
            <a:ext cx="2373474" cy="3167448"/>
          </a:xfrm>
          <a:prstGeom prst="rect">
            <a:avLst/>
          </a:prstGeom>
        </p:spPr>
      </p:pic>
    </p:spTree>
    <p:extLst>
      <p:ext uri="{BB962C8B-B14F-4D97-AF65-F5344CB8AC3E}">
        <p14:creationId xmlns:p14="http://schemas.microsoft.com/office/powerpoint/2010/main" val="3412831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76E3-98CE-492C-A917-A4DBDAFD3050}"/>
              </a:ext>
            </a:extLst>
          </p:cNvPr>
          <p:cNvSpPr>
            <a:spLocks noGrp="1"/>
          </p:cNvSpPr>
          <p:nvPr>
            <p:ph type="title"/>
          </p:nvPr>
        </p:nvSpPr>
        <p:spPr/>
        <p:txBody>
          <a:bodyPr/>
          <a:lstStyle/>
          <a:p>
            <a:pPr algn="ctr"/>
            <a:r>
              <a:rPr lang="en-US"/>
              <a:t>Kuleri za kuciste</a:t>
            </a:r>
          </a:p>
        </p:txBody>
      </p:sp>
      <p:sp>
        <p:nvSpPr>
          <p:cNvPr id="3" name="Content Placeholder 2">
            <a:extLst>
              <a:ext uri="{FF2B5EF4-FFF2-40B4-BE49-F238E27FC236}">
                <a16:creationId xmlns:a16="http://schemas.microsoft.com/office/drawing/2014/main" id="{50300F74-EF0F-43EE-9EBD-EB0BC4FA233F}"/>
              </a:ext>
            </a:extLst>
          </p:cNvPr>
          <p:cNvSpPr>
            <a:spLocks noGrp="1"/>
          </p:cNvSpPr>
          <p:nvPr>
            <p:ph idx="1"/>
          </p:nvPr>
        </p:nvSpPr>
        <p:spPr/>
        <p:txBody>
          <a:bodyPr/>
          <a:lstStyle/>
          <a:p>
            <a:r>
              <a:rPr lang="en-US"/>
              <a:t>Postoje u razlicitim velicina I sluze kako bi poboljsali protok vazduha u kucistu.Neke standardne velicine su 120x120.</a:t>
            </a:r>
          </a:p>
          <a:p>
            <a:r>
              <a:rPr lang="en-US"/>
              <a:t>U skorije vreme pojavili su se I kuleri sa rgb(svelte) koje dodatno I estetski poboljsavaju nas Pc.</a:t>
            </a:r>
          </a:p>
          <a:p>
            <a:r>
              <a:rPr lang="en-US"/>
              <a:t>Nisu neophodni ali je lepo imati ih.</a:t>
            </a:r>
          </a:p>
        </p:txBody>
      </p:sp>
      <p:pic>
        <p:nvPicPr>
          <p:cNvPr id="7" name="Picture 6">
            <a:extLst>
              <a:ext uri="{FF2B5EF4-FFF2-40B4-BE49-F238E27FC236}">
                <a16:creationId xmlns:a16="http://schemas.microsoft.com/office/drawing/2014/main" id="{63F6951B-96C0-43B0-8244-419580492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9217" y="189471"/>
            <a:ext cx="2843886" cy="2843886"/>
          </a:xfrm>
          <a:prstGeom prst="rect">
            <a:avLst/>
          </a:prstGeom>
        </p:spPr>
      </p:pic>
    </p:spTree>
    <p:extLst>
      <p:ext uri="{BB962C8B-B14F-4D97-AF65-F5344CB8AC3E}">
        <p14:creationId xmlns:p14="http://schemas.microsoft.com/office/powerpoint/2010/main" val="173194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A185-8138-42AB-A625-5C3DE7C33B2B}"/>
              </a:ext>
            </a:extLst>
          </p:cNvPr>
          <p:cNvSpPr>
            <a:spLocks noGrp="1"/>
          </p:cNvSpPr>
          <p:nvPr>
            <p:ph type="title"/>
          </p:nvPr>
        </p:nvSpPr>
        <p:spPr/>
        <p:txBody>
          <a:bodyPr/>
          <a:lstStyle/>
          <a:p>
            <a:pPr algn="ctr"/>
            <a:r>
              <a:rPr lang="en-US"/>
              <a:t>PC periferije</a:t>
            </a:r>
          </a:p>
        </p:txBody>
      </p:sp>
      <p:sp>
        <p:nvSpPr>
          <p:cNvPr id="3" name="Content Placeholder 2">
            <a:extLst>
              <a:ext uri="{FF2B5EF4-FFF2-40B4-BE49-F238E27FC236}">
                <a16:creationId xmlns:a16="http://schemas.microsoft.com/office/drawing/2014/main" id="{AA8DCB02-1EAA-454C-A029-71482DE5885F}"/>
              </a:ext>
            </a:extLst>
          </p:cNvPr>
          <p:cNvSpPr>
            <a:spLocks noGrp="1"/>
          </p:cNvSpPr>
          <p:nvPr>
            <p:ph idx="1"/>
          </p:nvPr>
        </p:nvSpPr>
        <p:spPr/>
        <p:txBody>
          <a:bodyPr/>
          <a:lstStyle/>
          <a:p>
            <a:r>
              <a:rPr lang="en-US"/>
              <a:t>U ovu grupu spadaju neki od sledecih uredjaja:</a:t>
            </a:r>
          </a:p>
          <a:p>
            <a:pPr marL="0" indent="0">
              <a:buNone/>
            </a:pPr>
            <a:r>
              <a:rPr lang="en-US"/>
              <a:t>Monitori,stampaci,mis,tastatura,slusalice,zvucnici,</a:t>
            </a:r>
          </a:p>
        </p:txBody>
      </p:sp>
    </p:spTree>
    <p:extLst>
      <p:ext uri="{BB962C8B-B14F-4D97-AF65-F5344CB8AC3E}">
        <p14:creationId xmlns:p14="http://schemas.microsoft.com/office/powerpoint/2010/main" val="216841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F74DD-A8B1-4E05-9A8C-5EB36CC94C7A}"/>
              </a:ext>
            </a:extLst>
          </p:cNvPr>
          <p:cNvSpPr>
            <a:spLocks noGrp="1"/>
          </p:cNvSpPr>
          <p:nvPr>
            <p:ph type="title"/>
          </p:nvPr>
        </p:nvSpPr>
        <p:spPr/>
        <p:txBody>
          <a:bodyPr/>
          <a:lstStyle/>
          <a:p>
            <a:pPr algn="ctr"/>
            <a:r>
              <a:rPr lang="en-US"/>
              <a:t>Monitori</a:t>
            </a:r>
          </a:p>
        </p:txBody>
      </p:sp>
      <p:sp>
        <p:nvSpPr>
          <p:cNvPr id="3" name="Content Placeholder 2">
            <a:extLst>
              <a:ext uri="{FF2B5EF4-FFF2-40B4-BE49-F238E27FC236}">
                <a16:creationId xmlns:a16="http://schemas.microsoft.com/office/drawing/2014/main" id="{0AC9AB1F-126E-4C9D-B763-7F0B625561C5}"/>
              </a:ext>
            </a:extLst>
          </p:cNvPr>
          <p:cNvSpPr>
            <a:spLocks noGrp="1"/>
          </p:cNvSpPr>
          <p:nvPr>
            <p:ph idx="1"/>
          </p:nvPr>
        </p:nvSpPr>
        <p:spPr>
          <a:xfrm>
            <a:off x="684212" y="320634"/>
            <a:ext cx="8534400" cy="4488872"/>
          </a:xfrm>
        </p:spPr>
        <p:txBody>
          <a:bodyPr>
            <a:normAutofit fontScale="85000" lnSpcReduction="20000"/>
          </a:bodyPr>
          <a:lstStyle/>
          <a:p>
            <a:pPr algn="l"/>
            <a:r>
              <a:rPr lang="en-US" b="1" i="0">
                <a:solidFill>
                  <a:srgbClr val="202122"/>
                </a:solidFill>
                <a:effectLst/>
                <a:latin typeface="Arial" panose="020B0604020202020204" pitchFamily="34" charset="0"/>
              </a:rPr>
              <a:t>Monitor</a:t>
            </a:r>
            <a:r>
              <a:rPr lang="en-US" b="0" i="0">
                <a:solidFill>
                  <a:srgbClr val="202122"/>
                </a:solidFill>
                <a:effectLst/>
                <a:latin typeface="Arial" panose="020B0604020202020204" pitchFamily="34" charset="0"/>
              </a:rPr>
              <a:t> je </a:t>
            </a:r>
            <a:r>
              <a:rPr lang="en-US" b="0" i="0" u="none" strike="noStrike">
                <a:solidFill>
                  <a:srgbClr val="0B0080"/>
                </a:solidFill>
                <a:effectLst/>
                <a:latin typeface="Arial" panose="020B0604020202020204" pitchFamily="34" charset="0"/>
                <a:hlinkClick r:id="rId2" tooltip="Elektrotehnika"/>
              </a:rPr>
              <a:t>električni</a:t>
            </a:r>
            <a:r>
              <a:rPr lang="en-US" b="0" i="0">
                <a:solidFill>
                  <a:srgbClr val="202122"/>
                </a:solidFill>
                <a:effectLst/>
                <a:latin typeface="Arial" panose="020B0604020202020204" pitchFamily="34" charset="0"/>
              </a:rPr>
              <a:t> izlazni uređaj koji služi za prikazivanje slike poslate sa drugog </a:t>
            </a:r>
            <a:r>
              <a:rPr lang="en-US" b="0" i="0" u="none" strike="noStrike">
                <a:solidFill>
                  <a:srgbClr val="0B0080"/>
                </a:solidFill>
                <a:effectLst/>
                <a:latin typeface="Arial" panose="020B0604020202020204" pitchFamily="34" charset="0"/>
                <a:hlinkClick r:id="rId3" tooltip="Uređaj"/>
              </a:rPr>
              <a:t>uređaja</a:t>
            </a:r>
            <a:r>
              <a:rPr lang="en-US" b="0" i="0">
                <a:solidFill>
                  <a:srgbClr val="202122"/>
                </a:solidFill>
                <a:effectLst/>
                <a:latin typeface="Arial" panose="020B0604020202020204" pitchFamily="34" charset="0"/>
              </a:rPr>
              <a:t>, obično </a:t>
            </a:r>
            <a:r>
              <a:rPr lang="en-US" b="0" i="0" u="none" strike="noStrike">
                <a:solidFill>
                  <a:srgbClr val="0B0080"/>
                </a:solidFill>
                <a:effectLst/>
                <a:latin typeface="Arial" panose="020B0604020202020204" pitchFamily="34" charset="0"/>
                <a:hlinkClick r:id="rId4" tooltip="Grafička karta"/>
              </a:rPr>
              <a:t>grafičke karte</a:t>
            </a:r>
            <a:r>
              <a:rPr lang="en-US" b="0" i="0">
                <a:solidFill>
                  <a:srgbClr val="202122"/>
                </a:solidFill>
                <a:effectLst/>
                <a:latin typeface="Arial" panose="020B0604020202020204" pitchFamily="34" charset="0"/>
              </a:rPr>
              <a:t> u sklopu </a:t>
            </a:r>
            <a:r>
              <a:rPr lang="en-US" b="0" i="0" u="none" strike="noStrike">
                <a:solidFill>
                  <a:srgbClr val="0B0080"/>
                </a:solidFill>
                <a:effectLst/>
                <a:latin typeface="Arial" panose="020B0604020202020204" pitchFamily="34" charset="0"/>
                <a:hlinkClick r:id="rId5" tooltip="Računar"/>
              </a:rPr>
              <a:t>računara</a:t>
            </a:r>
            <a:r>
              <a:rPr lang="en-US" b="0" i="0">
                <a:solidFill>
                  <a:srgbClr val="202122"/>
                </a:solidFill>
                <a:effectLst/>
                <a:latin typeface="Arial" panose="020B0604020202020204" pitchFamily="34" charset="0"/>
              </a:rPr>
              <a:t>. Na njemu pratimo rezultate obrade i trenutna dešavanja. Služi za prikazivanje slova ili slika koje mogu biti ​​pokretne ili statične. Slika koja se na monitoru obično prikazuje se stvara u grafičkoj kartici, posebnom sklopu čija je funkcija stvaranje i obnavljanje slike. Postoji nekoliko različitih tehnologija koje koriste monitori. Na osnovu primenjene tehnoligije razlikujemo sledeće vrste monitora:</a:t>
            </a:r>
          </a:p>
          <a:p>
            <a:pPr algn="l">
              <a:buFont typeface="+mj-lt"/>
              <a:buAutoNum type="arabicPeriod"/>
            </a:pPr>
            <a:r>
              <a:rPr lang="en-US" b="0" i="0">
                <a:solidFill>
                  <a:srgbClr val="202122"/>
                </a:solidFill>
                <a:effectLst/>
                <a:latin typeface="Arial" panose="020B0604020202020204" pitchFamily="34" charset="0"/>
              </a:rPr>
              <a:t>Monitori sa katodnim cevima - (</a:t>
            </a:r>
            <a:r>
              <a:rPr lang="en-US" b="0" i="0" u="none" strike="noStrike">
                <a:solidFill>
                  <a:srgbClr val="0B0080"/>
                </a:solidFill>
                <a:effectLst/>
                <a:latin typeface="Arial" panose="020B0604020202020204" pitchFamily="34" charset="0"/>
                <a:hlinkClick r:id="rId6" tooltip="Engleski jezik"/>
              </a:rPr>
              <a:t>engl.</a:t>
            </a:r>
            <a:r>
              <a:rPr lang="en-US" b="0" i="0">
                <a:solidFill>
                  <a:srgbClr val="202122"/>
                </a:solidFill>
                <a:effectLst/>
                <a:latin typeface="Arial" panose="020B0604020202020204" pitchFamily="34" charset="0"/>
              </a:rPr>
              <a:t> </a:t>
            </a:r>
            <a:r>
              <a:rPr lang="en-US" b="0" i="1">
                <a:solidFill>
                  <a:srgbClr val="202122"/>
                </a:solidFill>
                <a:effectLst/>
                <a:latin typeface="Arial" panose="020B0604020202020204" pitchFamily="34" charset="0"/>
              </a:rPr>
              <a:t>CRT - Catode Ray Tube</a:t>
            </a:r>
            <a:r>
              <a:rPr lang="en-US" b="0" i="0">
                <a:solidFill>
                  <a:srgbClr val="202122"/>
                </a:solidFill>
                <a:effectLst/>
                <a:latin typeface="Arial" panose="020B0604020202020204" pitchFamily="34" charset="0"/>
              </a:rPr>
              <a:t>) - prva poznata tehnologija, poznata još od crno belih televizora, ali pomalo nepraktična jer daje izobličene slike koje stvara zaobljena cev.</a:t>
            </a:r>
          </a:p>
          <a:p>
            <a:pPr algn="l">
              <a:buFont typeface="+mj-lt"/>
              <a:buAutoNum type="arabicPeriod"/>
            </a:pPr>
            <a:r>
              <a:rPr lang="en-US" b="0" i="0">
                <a:solidFill>
                  <a:srgbClr val="202122"/>
                </a:solidFill>
                <a:effectLst/>
                <a:latin typeface="Arial" panose="020B0604020202020204" pitchFamily="34" charset="0"/>
              </a:rPr>
              <a:t>Tanki monitori:</a:t>
            </a:r>
          </a:p>
          <a:p>
            <a:pPr algn="l">
              <a:buFont typeface="Arial" panose="020B0604020202020204" pitchFamily="34" charset="0"/>
              <a:buChar char="•"/>
            </a:pPr>
            <a:r>
              <a:rPr lang="en-US" b="0" i="0" u="none" strike="noStrike">
                <a:solidFill>
                  <a:srgbClr val="0B0080"/>
                </a:solidFill>
                <a:effectLst/>
                <a:latin typeface="Arial" panose="020B0604020202020204" pitchFamily="34" charset="0"/>
                <a:hlinkClick r:id="rId7" tooltip="LCD monitor"/>
              </a:rPr>
              <a:t>LCD monitori</a:t>
            </a:r>
            <a:r>
              <a:rPr lang="en-US" b="0" i="0">
                <a:solidFill>
                  <a:srgbClr val="202122"/>
                </a:solidFill>
                <a:effectLst/>
                <a:latin typeface="Arial" panose="020B0604020202020204" pitchFamily="34" charset="0"/>
              </a:rPr>
              <a:t> ispunjeni tečnim kristalom (</a:t>
            </a:r>
            <a:r>
              <a:rPr lang="en-US" b="0" i="0" u="none" strike="noStrike">
                <a:solidFill>
                  <a:srgbClr val="0B0080"/>
                </a:solidFill>
                <a:effectLst/>
                <a:latin typeface="Arial" panose="020B0604020202020204" pitchFamily="34" charset="0"/>
                <a:hlinkClick r:id="rId6" tooltip="Engleski jezik"/>
              </a:rPr>
              <a:t>engl.</a:t>
            </a:r>
            <a:r>
              <a:rPr lang="en-US" b="0" i="0">
                <a:solidFill>
                  <a:srgbClr val="202122"/>
                </a:solidFill>
                <a:effectLst/>
                <a:latin typeface="Arial" panose="020B0604020202020204" pitchFamily="34" charset="0"/>
              </a:rPr>
              <a:t> </a:t>
            </a:r>
            <a:r>
              <a:rPr lang="en-US" b="0" i="1">
                <a:solidFill>
                  <a:srgbClr val="202122"/>
                </a:solidFill>
                <a:effectLst/>
                <a:latin typeface="Arial" panose="020B0604020202020204" pitchFamily="34" charset="0"/>
              </a:rPr>
              <a:t>LCD- liquid cristal display</a:t>
            </a:r>
            <a:r>
              <a:rPr lang="en-US" b="0" i="0">
                <a:solidFill>
                  <a:srgbClr val="202122"/>
                </a:solidFill>
                <a:effectLst/>
                <a:latin typeface="Arial" panose="020B0604020202020204" pitchFamily="34" charset="0"/>
              </a:rPr>
              <a:t>). Svetlost se apsorbuje, zatim se na različitim delovima više ili manje raflektuje (iz različitih uglova se različito vidi)</a:t>
            </a:r>
          </a:p>
          <a:p>
            <a:pPr algn="l">
              <a:buFont typeface="Arial" panose="020B0604020202020204" pitchFamily="34" charset="0"/>
              <a:buChar char="•"/>
            </a:pPr>
            <a:r>
              <a:rPr lang="en-US" b="0" i="0">
                <a:solidFill>
                  <a:srgbClr val="202122"/>
                </a:solidFill>
                <a:effectLst/>
                <a:latin typeface="Arial" panose="020B0604020202020204" pitchFamily="34" charset="0"/>
              </a:rPr>
              <a:t>Plazma monitori (slika se formira od minijaturnih sijalica ispunjenih gasnom plazmom, poređane su u mrežu između dve staklene ploče)</a:t>
            </a:r>
          </a:p>
          <a:p>
            <a:pPr algn="l">
              <a:buFont typeface="Arial" panose="020B0604020202020204" pitchFamily="34" charset="0"/>
              <a:buChar char="•"/>
            </a:pPr>
            <a:r>
              <a:rPr lang="en-US" b="0" i="0">
                <a:solidFill>
                  <a:srgbClr val="202122"/>
                </a:solidFill>
                <a:effectLst/>
                <a:latin typeface="Arial" panose="020B0604020202020204" pitchFamily="34" charset="0"/>
              </a:rPr>
              <a:t>LED monitori (slika se formira od </a:t>
            </a:r>
            <a:r>
              <a:rPr lang="en-US" b="0" i="0" u="none" strike="noStrike">
                <a:solidFill>
                  <a:srgbClr val="0B0080"/>
                </a:solidFill>
                <a:effectLst/>
                <a:latin typeface="Arial" panose="020B0604020202020204" pitchFamily="34" charset="0"/>
                <a:hlinkClick r:id="rId8" tooltip="LED dioda"/>
              </a:rPr>
              <a:t>LED dioda</a:t>
            </a:r>
            <a:r>
              <a:rPr lang="en-US" b="0" i="0">
                <a:solidFill>
                  <a:srgbClr val="202122"/>
                </a:solidFill>
                <a:effectLst/>
                <a:latin typeface="Arial" panose="020B0604020202020204" pitchFamily="34" charset="0"/>
              </a:rPr>
              <a:t> poređanih u obliku mreže na ekranu)</a:t>
            </a:r>
          </a:p>
          <a:p>
            <a:endParaRPr lang="en-US"/>
          </a:p>
        </p:txBody>
      </p:sp>
      <p:pic>
        <p:nvPicPr>
          <p:cNvPr id="5" name="Picture 4">
            <a:extLst>
              <a:ext uri="{FF2B5EF4-FFF2-40B4-BE49-F238E27FC236}">
                <a16:creationId xmlns:a16="http://schemas.microsoft.com/office/drawing/2014/main" id="{D481E314-F7FE-42F9-830E-1C8239F0B7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5650" y="320634"/>
            <a:ext cx="3796350" cy="2753620"/>
          </a:xfrm>
          <a:prstGeom prst="rect">
            <a:avLst/>
          </a:prstGeom>
        </p:spPr>
      </p:pic>
    </p:spTree>
    <p:extLst>
      <p:ext uri="{BB962C8B-B14F-4D97-AF65-F5344CB8AC3E}">
        <p14:creationId xmlns:p14="http://schemas.microsoft.com/office/powerpoint/2010/main" val="102202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3345F-3BC2-460A-8129-BE4D635BB77D}"/>
              </a:ext>
            </a:extLst>
          </p:cNvPr>
          <p:cNvSpPr>
            <a:spLocks noGrp="1"/>
          </p:cNvSpPr>
          <p:nvPr>
            <p:ph type="title"/>
          </p:nvPr>
        </p:nvSpPr>
        <p:spPr/>
        <p:txBody>
          <a:bodyPr/>
          <a:lstStyle/>
          <a:p>
            <a:pPr algn="ctr"/>
            <a:r>
              <a:rPr lang="en-US"/>
              <a:t>Mis</a:t>
            </a:r>
          </a:p>
        </p:txBody>
      </p:sp>
      <p:sp>
        <p:nvSpPr>
          <p:cNvPr id="3" name="Content Placeholder 2">
            <a:extLst>
              <a:ext uri="{FF2B5EF4-FFF2-40B4-BE49-F238E27FC236}">
                <a16:creationId xmlns:a16="http://schemas.microsoft.com/office/drawing/2014/main" id="{E6F416D3-CF56-4BA8-AE3A-85EAE45A3E03}"/>
              </a:ext>
            </a:extLst>
          </p:cNvPr>
          <p:cNvSpPr>
            <a:spLocks noGrp="1"/>
          </p:cNvSpPr>
          <p:nvPr>
            <p:ph idx="1"/>
          </p:nvPr>
        </p:nvSpPr>
        <p:spPr>
          <a:xfrm>
            <a:off x="684212" y="273132"/>
            <a:ext cx="8534400" cy="4027935"/>
          </a:xfrm>
        </p:spPr>
        <p:txBody>
          <a:bodyPr>
            <a:normAutofit/>
          </a:bodyPr>
          <a:lstStyle/>
          <a:p>
            <a:r>
              <a:rPr lang="en-US" b="1" i="0">
                <a:solidFill>
                  <a:srgbClr val="202122"/>
                </a:solidFill>
                <a:effectLst/>
                <a:latin typeface="Arial" panose="020B0604020202020204" pitchFamily="34" charset="0"/>
              </a:rPr>
              <a:t>Miš</a:t>
            </a:r>
            <a:r>
              <a:rPr lang="en-US" b="0" i="0">
                <a:solidFill>
                  <a:srgbClr val="202122"/>
                </a:solidFill>
                <a:effectLst/>
                <a:latin typeface="Arial" panose="020B0604020202020204" pitchFamily="34" charset="0"/>
              </a:rPr>
              <a:t> je jedna od bitnih komponenti svakog stonog računara i funkcija mu je da se pomoću njega pomera </a:t>
            </a:r>
            <a:r>
              <a:rPr lang="en-US" b="0" i="0" u="none" strike="noStrike">
                <a:solidFill>
                  <a:srgbClr val="0B0080"/>
                </a:solidFill>
                <a:effectLst/>
                <a:latin typeface="Arial" panose="020B0604020202020204" pitchFamily="34" charset="0"/>
                <a:hlinkClick r:id="rId2" tooltip="Kursor"/>
              </a:rPr>
              <a:t>kursor</a:t>
            </a:r>
            <a:r>
              <a:rPr lang="en-US" b="0" i="0">
                <a:solidFill>
                  <a:srgbClr val="202122"/>
                </a:solidFill>
                <a:effectLst/>
                <a:latin typeface="Arial" panose="020B0604020202020204" pitchFamily="34" charset="0"/>
              </a:rPr>
              <a:t> na </a:t>
            </a:r>
            <a:r>
              <a:rPr lang="en-US" b="0" i="0" u="none" strike="noStrike">
                <a:solidFill>
                  <a:srgbClr val="0B0080"/>
                </a:solidFill>
                <a:effectLst/>
                <a:latin typeface="Arial" panose="020B0604020202020204" pitchFamily="34" charset="0"/>
                <a:hlinkClick r:id="rId3" tooltip="Ekran"/>
              </a:rPr>
              <a:t>ekranu</a:t>
            </a:r>
            <a:r>
              <a:rPr lang="en-US" b="0" i="0">
                <a:solidFill>
                  <a:srgbClr val="202122"/>
                </a:solidFill>
                <a:effectLst/>
                <a:latin typeface="Arial" panose="020B0604020202020204" pitchFamily="34" charset="0"/>
              </a:rPr>
              <a:t> </a:t>
            </a:r>
            <a:r>
              <a:rPr lang="en-US" b="0" i="0" u="none" strike="noStrike">
                <a:solidFill>
                  <a:srgbClr val="0B0080"/>
                </a:solidFill>
                <a:effectLst/>
                <a:latin typeface="Arial" panose="020B0604020202020204" pitchFamily="34" charset="0"/>
                <a:hlinkClick r:id="rId4" tooltip="Zaslon"/>
              </a:rPr>
              <a:t>monitora</a:t>
            </a:r>
            <a:r>
              <a:rPr lang="en-US" b="0" i="0">
                <a:solidFill>
                  <a:srgbClr val="202122"/>
                </a:solidFill>
                <a:effectLst/>
                <a:latin typeface="Arial" panose="020B0604020202020204" pitchFamily="34" charset="0"/>
              </a:rPr>
              <a:t>.</a:t>
            </a:r>
          </a:p>
          <a:p>
            <a:r>
              <a:rPr lang="en-US" b="0" i="0">
                <a:solidFill>
                  <a:srgbClr val="202122"/>
                </a:solidFill>
                <a:effectLst/>
                <a:latin typeface="Arial" panose="020B0604020202020204" pitchFamily="34" charset="0"/>
              </a:rPr>
              <a:t>Najosnovnija tehnologija za izradu mehanizma koji omogućuje mišu da prepozna pomicanje je zasnovana na </a:t>
            </a:r>
            <a:r>
              <a:rPr lang="en-US" b="0" i="0" u="none" strike="noStrike">
                <a:solidFill>
                  <a:srgbClr val="0B0080"/>
                </a:solidFill>
                <a:effectLst/>
                <a:latin typeface="Arial" panose="020B0604020202020204" pitchFamily="34" charset="0"/>
                <a:hlinkClick r:id="rId5" tooltip="Elektromehanika"/>
              </a:rPr>
              <a:t>elektromehanici</a:t>
            </a:r>
            <a:r>
              <a:rPr lang="en-US" b="0" i="0">
                <a:solidFill>
                  <a:srgbClr val="202122"/>
                </a:solidFill>
                <a:effectLst/>
                <a:latin typeface="Arial" panose="020B0604020202020204" pitchFamily="34" charset="0"/>
              </a:rPr>
              <a:t>. Elektronski deo je sastavljen od dva optoizolatora (elektronski sklop koji se sastoji od (</a:t>
            </a:r>
            <a:r>
              <a:rPr lang="en-US" b="0" i="0" u="none" strike="noStrike">
                <a:solidFill>
                  <a:srgbClr val="0B0080"/>
                </a:solidFill>
                <a:effectLst/>
                <a:latin typeface="Arial" panose="020B0604020202020204" pitchFamily="34" charset="0"/>
                <a:hlinkClick r:id="rId6" tooltip="Dioda"/>
              </a:rPr>
              <a:t>diode</a:t>
            </a:r>
            <a:r>
              <a:rPr lang="en-US" b="0" i="0">
                <a:solidFill>
                  <a:srgbClr val="202122"/>
                </a:solidFill>
                <a:effectLst/>
                <a:latin typeface="Arial" panose="020B0604020202020204" pitchFamily="34" charset="0"/>
              </a:rPr>
              <a:t>) koja pri prolasku struje kroz nju emituje svetlost tj. LED-a . Mehanički deo je sastavljen od jedne kuglice koja je izrađena (najčešće) od teflona i dva zupčanika. Princip rada je sledeći: kada pomerimo miša po nekoj relativno hrapavoj površini, kuglica se pokrene i „zavrti“ zupčanike. Optoizolatori registruju pomeranje zupčanika i šalju signal u elektronski sklop koji ga dalje pretvara u signal razumljiv </a:t>
            </a:r>
            <a:r>
              <a:rPr lang="en-US" b="0" i="0" u="none" strike="noStrike">
                <a:solidFill>
                  <a:srgbClr val="0B0080"/>
                </a:solidFill>
                <a:effectLst/>
                <a:latin typeface="Arial" panose="020B0604020202020204" pitchFamily="34" charset="0"/>
                <a:hlinkClick r:id="rId7" tooltip="Računar"/>
              </a:rPr>
              <a:t>računaru</a:t>
            </a:r>
            <a:r>
              <a:rPr lang="en-US" b="0" i="0">
                <a:solidFill>
                  <a:srgbClr val="202122"/>
                </a:solidFill>
                <a:effectLst/>
                <a:latin typeface="Arial" panose="020B0604020202020204" pitchFamily="34" charset="0"/>
              </a:rPr>
              <a:t> i šalje mu ga.</a:t>
            </a:r>
            <a:endParaRPr lang="en-US"/>
          </a:p>
        </p:txBody>
      </p:sp>
      <p:pic>
        <p:nvPicPr>
          <p:cNvPr id="5" name="Picture 4">
            <a:extLst>
              <a:ext uri="{FF2B5EF4-FFF2-40B4-BE49-F238E27FC236}">
                <a16:creationId xmlns:a16="http://schemas.microsoft.com/office/drawing/2014/main" id="{883BA1C3-C3DB-4BD5-A3D6-37394F162A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2758" y="273132"/>
            <a:ext cx="2497916" cy="2356432"/>
          </a:xfrm>
          <a:prstGeom prst="rect">
            <a:avLst/>
          </a:prstGeom>
        </p:spPr>
      </p:pic>
    </p:spTree>
    <p:extLst>
      <p:ext uri="{BB962C8B-B14F-4D97-AF65-F5344CB8AC3E}">
        <p14:creationId xmlns:p14="http://schemas.microsoft.com/office/powerpoint/2010/main" val="89889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7E6C-B368-467B-A4C1-09FFE71B0A3C}"/>
              </a:ext>
            </a:extLst>
          </p:cNvPr>
          <p:cNvSpPr>
            <a:spLocks noGrp="1"/>
          </p:cNvSpPr>
          <p:nvPr>
            <p:ph type="title"/>
          </p:nvPr>
        </p:nvSpPr>
        <p:spPr/>
        <p:txBody>
          <a:bodyPr/>
          <a:lstStyle/>
          <a:p>
            <a:pPr algn="ctr"/>
            <a:r>
              <a:rPr lang="en-US"/>
              <a:t>Tastatura</a:t>
            </a:r>
          </a:p>
        </p:txBody>
      </p:sp>
      <p:sp>
        <p:nvSpPr>
          <p:cNvPr id="3" name="Content Placeholder 2">
            <a:extLst>
              <a:ext uri="{FF2B5EF4-FFF2-40B4-BE49-F238E27FC236}">
                <a16:creationId xmlns:a16="http://schemas.microsoft.com/office/drawing/2014/main" id="{EAF11799-1EE9-4181-959E-7151C3219E71}"/>
              </a:ext>
            </a:extLst>
          </p:cNvPr>
          <p:cNvSpPr>
            <a:spLocks noGrp="1"/>
          </p:cNvSpPr>
          <p:nvPr>
            <p:ph idx="1"/>
          </p:nvPr>
        </p:nvSpPr>
        <p:spPr/>
        <p:txBody>
          <a:bodyPr/>
          <a:lstStyle/>
          <a:p>
            <a:r>
              <a:rPr lang="en-US" b="1" i="0">
                <a:solidFill>
                  <a:srgbClr val="202122"/>
                </a:solidFill>
                <a:effectLst/>
                <a:latin typeface="Arial" panose="020B0604020202020204" pitchFamily="34" charset="0"/>
              </a:rPr>
              <a:t>Tipkovnica</a:t>
            </a:r>
            <a:r>
              <a:rPr lang="en-US" b="0" i="0">
                <a:solidFill>
                  <a:srgbClr val="202122"/>
                </a:solidFill>
                <a:effectLst/>
                <a:latin typeface="Arial" panose="020B0604020202020204" pitchFamily="34" charset="0"/>
              </a:rPr>
              <a:t> ili </a:t>
            </a:r>
            <a:r>
              <a:rPr lang="en-US" b="1" i="0">
                <a:solidFill>
                  <a:srgbClr val="202122"/>
                </a:solidFill>
                <a:effectLst/>
                <a:latin typeface="Arial" panose="020B0604020202020204" pitchFamily="34" charset="0"/>
              </a:rPr>
              <a:t>tastatura</a:t>
            </a:r>
            <a:r>
              <a:rPr lang="en-US" b="0" i="0">
                <a:solidFill>
                  <a:srgbClr val="202122"/>
                </a:solidFill>
                <a:effectLst/>
                <a:latin typeface="Arial" panose="020B0604020202020204" pitchFamily="34" charset="0"/>
              </a:rPr>
              <a:t> je skup tipki (ili tastera) koji su organizirani u jednu cjelinu i njihova svrha je da omogućavaju slanje signala nekom stroju ili aparatu. Svaka tipka na tastaturi obično ima jedinstvenu funkciju, ali u praksi zbog komfora operatera i zbog praktičnosti u izgradnji tastature nekim tipkama dodjeljuje se više funkcija, a isto tako je moguće imati tipku s istom funkcijom na više mjesta. Tipkovnica je jedna od čestih ulaznih jedinica kod računala.</a:t>
            </a:r>
            <a:endParaRPr lang="en-US"/>
          </a:p>
        </p:txBody>
      </p:sp>
      <p:pic>
        <p:nvPicPr>
          <p:cNvPr id="5" name="Picture 4">
            <a:extLst>
              <a:ext uri="{FF2B5EF4-FFF2-40B4-BE49-F238E27FC236}">
                <a16:creationId xmlns:a16="http://schemas.microsoft.com/office/drawing/2014/main" id="{E12D3F30-EB27-4A34-9D3A-7965A4819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3314" y="3159025"/>
            <a:ext cx="4359440" cy="2470350"/>
          </a:xfrm>
          <a:prstGeom prst="rect">
            <a:avLst/>
          </a:prstGeom>
        </p:spPr>
      </p:pic>
    </p:spTree>
    <p:extLst>
      <p:ext uri="{BB962C8B-B14F-4D97-AF65-F5344CB8AC3E}">
        <p14:creationId xmlns:p14="http://schemas.microsoft.com/office/powerpoint/2010/main" val="2406555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AEB6-3EA4-4A49-9D70-BE037F262779}"/>
              </a:ext>
            </a:extLst>
          </p:cNvPr>
          <p:cNvSpPr>
            <a:spLocks noGrp="1"/>
          </p:cNvSpPr>
          <p:nvPr>
            <p:ph type="title"/>
          </p:nvPr>
        </p:nvSpPr>
        <p:spPr/>
        <p:txBody>
          <a:bodyPr/>
          <a:lstStyle/>
          <a:p>
            <a:pPr algn="ctr"/>
            <a:r>
              <a:rPr lang="en-US"/>
              <a:t>Zvucnici</a:t>
            </a:r>
          </a:p>
        </p:txBody>
      </p:sp>
      <p:sp>
        <p:nvSpPr>
          <p:cNvPr id="3" name="Content Placeholder 2">
            <a:extLst>
              <a:ext uri="{FF2B5EF4-FFF2-40B4-BE49-F238E27FC236}">
                <a16:creationId xmlns:a16="http://schemas.microsoft.com/office/drawing/2014/main" id="{DD80E5D8-23E9-4FF5-B366-8FF6F9B04569}"/>
              </a:ext>
            </a:extLst>
          </p:cNvPr>
          <p:cNvSpPr>
            <a:spLocks noGrp="1"/>
          </p:cNvSpPr>
          <p:nvPr>
            <p:ph idx="1"/>
          </p:nvPr>
        </p:nvSpPr>
        <p:spPr>
          <a:xfrm>
            <a:off x="684212" y="332510"/>
            <a:ext cx="8534400" cy="3968558"/>
          </a:xfrm>
        </p:spPr>
        <p:txBody>
          <a:bodyPr>
            <a:normAutofit lnSpcReduction="10000"/>
          </a:bodyPr>
          <a:lstStyle/>
          <a:p>
            <a:r>
              <a:rPr lang="en-US" b="1" i="0">
                <a:solidFill>
                  <a:srgbClr val="202122"/>
                </a:solidFill>
                <a:effectLst/>
                <a:latin typeface="Arial" panose="020B0604020202020204" pitchFamily="34" charset="0"/>
              </a:rPr>
              <a:t>Zvučnik</a:t>
            </a:r>
            <a:r>
              <a:rPr lang="en-US" b="0" i="0">
                <a:solidFill>
                  <a:srgbClr val="202122"/>
                </a:solidFill>
                <a:effectLst/>
                <a:latin typeface="Arial" panose="020B0604020202020204" pitchFamily="34" charset="0"/>
              </a:rPr>
              <a:t> je elektromehanički </a:t>
            </a:r>
            <a:r>
              <a:rPr lang="en-US" b="0" i="0" u="none" strike="noStrike">
                <a:solidFill>
                  <a:srgbClr val="0B0080"/>
                </a:solidFill>
                <a:effectLst/>
                <a:latin typeface="Arial" panose="020B0604020202020204" pitchFamily="34" charset="0"/>
                <a:hlinkClick r:id="rId2" tooltip="Pretvarač"/>
              </a:rPr>
              <a:t>pretvarač</a:t>
            </a:r>
            <a:r>
              <a:rPr lang="en-US" b="0" i="0">
                <a:solidFill>
                  <a:srgbClr val="202122"/>
                </a:solidFill>
                <a:effectLst/>
                <a:latin typeface="Arial" panose="020B0604020202020204" pitchFamily="34" charset="0"/>
              </a:rPr>
              <a:t> koji pobuđen </a:t>
            </a:r>
            <a:r>
              <a:rPr lang="en-US" b="0" i="0" u="none" strike="noStrike">
                <a:solidFill>
                  <a:srgbClr val="0B0080"/>
                </a:solidFill>
                <a:effectLst/>
                <a:latin typeface="Arial" panose="020B0604020202020204" pitchFamily="34" charset="0"/>
                <a:hlinkClick r:id="rId3" tooltip="Električna struja"/>
              </a:rPr>
              <a:t>električnim</a:t>
            </a:r>
            <a:r>
              <a:rPr lang="en-US" b="0" i="0">
                <a:solidFill>
                  <a:srgbClr val="202122"/>
                </a:solidFill>
                <a:effectLst/>
                <a:latin typeface="Arial" panose="020B0604020202020204" pitchFamily="34" charset="0"/>
              </a:rPr>
              <a:t> signalom proizvodi </a:t>
            </a:r>
            <a:r>
              <a:rPr lang="en-US" b="0" i="0" u="none" strike="noStrike">
                <a:solidFill>
                  <a:srgbClr val="0B0080"/>
                </a:solidFill>
                <a:effectLst/>
                <a:latin typeface="Arial" panose="020B0604020202020204" pitchFamily="34" charset="0"/>
                <a:hlinkClick r:id="rId4" tooltip="Zvuk"/>
              </a:rPr>
              <a:t>zvuk</a:t>
            </a:r>
            <a:r>
              <a:rPr lang="en-US" b="0" i="0">
                <a:solidFill>
                  <a:srgbClr val="202122"/>
                </a:solidFill>
                <a:effectLst/>
                <a:latin typeface="Arial" panose="020B0604020202020204" pitchFamily="34" charset="0"/>
              </a:rPr>
              <a:t> namijenjen </a:t>
            </a:r>
            <a:r>
              <a:rPr lang="en-US" b="0" i="0" u="none" strike="noStrike">
                <a:solidFill>
                  <a:srgbClr val="0B0080"/>
                </a:solidFill>
                <a:effectLst/>
                <a:latin typeface="Arial" panose="020B0604020202020204" pitchFamily="34" charset="0"/>
                <a:hlinkClick r:id="rId5" tooltip="Čovjek"/>
              </a:rPr>
              <a:t>ljudskom</a:t>
            </a:r>
            <a:r>
              <a:rPr lang="en-US" b="0" i="0">
                <a:solidFill>
                  <a:srgbClr val="202122"/>
                </a:solidFill>
                <a:effectLst/>
                <a:latin typeface="Arial" panose="020B0604020202020204" pitchFamily="34" charset="0"/>
              </a:rPr>
              <a:t> </a:t>
            </a:r>
            <a:r>
              <a:rPr lang="en-US" b="0" i="0" u="none" strike="noStrike">
                <a:solidFill>
                  <a:srgbClr val="0B0080"/>
                </a:solidFill>
                <a:effectLst/>
                <a:latin typeface="Arial" panose="020B0604020202020204" pitchFamily="34" charset="0"/>
                <a:hlinkClick r:id="rId6" tooltip="Uho"/>
              </a:rPr>
              <a:t>uhu</a:t>
            </a:r>
            <a:r>
              <a:rPr lang="en-US" b="0" i="0">
                <a:solidFill>
                  <a:srgbClr val="202122"/>
                </a:solidFill>
                <a:effectLst/>
                <a:latin typeface="Arial" panose="020B0604020202020204" pitchFamily="34" charset="0"/>
              </a:rPr>
              <a:t>. Opseg </a:t>
            </a:r>
            <a:r>
              <a:rPr lang="en-US" b="0" i="0" u="none" strike="noStrike">
                <a:solidFill>
                  <a:srgbClr val="0B0080"/>
                </a:solidFill>
                <a:effectLst/>
                <a:latin typeface="Arial" panose="020B0604020202020204" pitchFamily="34" charset="0"/>
                <a:hlinkClick r:id="rId7" tooltip="Učestanost"/>
              </a:rPr>
              <a:t>učestanosti</a:t>
            </a:r>
            <a:r>
              <a:rPr lang="en-US" b="0" i="0">
                <a:solidFill>
                  <a:srgbClr val="202122"/>
                </a:solidFill>
                <a:effectLst/>
                <a:latin typeface="Arial" panose="020B0604020202020204" pitchFamily="34" charset="0"/>
              </a:rPr>
              <a:t> zvučnika navodi se u </a:t>
            </a:r>
            <a:r>
              <a:rPr lang="en-US" b="0" i="0" u="none" strike="noStrike">
                <a:solidFill>
                  <a:srgbClr val="0B0080"/>
                </a:solidFill>
                <a:effectLst/>
                <a:latin typeface="Arial" panose="020B0604020202020204" pitchFamily="34" charset="0"/>
                <a:hlinkClick r:id="rId8" tooltip="Herc"/>
              </a:rPr>
              <a:t>hercima</a:t>
            </a:r>
            <a:r>
              <a:rPr lang="en-US" b="0" i="0">
                <a:solidFill>
                  <a:srgbClr val="202122"/>
                </a:solidFill>
                <a:effectLst/>
                <a:latin typeface="Arial" panose="020B0604020202020204" pitchFamily="34" charset="0"/>
              </a:rPr>
              <a:t> (Hz). Ljudsko uho čuje zvuk u opsegu od 20 Hz do 20 kHz.</a:t>
            </a:r>
            <a:r>
              <a:rPr lang="en-US" b="0" i="0" u="none" strike="noStrike" baseline="30000">
                <a:solidFill>
                  <a:srgbClr val="0B0080"/>
                </a:solidFill>
                <a:effectLst/>
                <a:latin typeface="Arial" panose="020B0604020202020204" pitchFamily="34" charset="0"/>
                <a:hlinkClick r:id="rId9"/>
              </a:rPr>
              <a:t>[1]</a:t>
            </a:r>
            <a:r>
              <a:rPr lang="en-US" b="0" i="0">
                <a:solidFill>
                  <a:srgbClr val="202122"/>
                </a:solidFill>
                <a:effectLst/>
                <a:latin typeface="Arial" panose="020B0604020202020204" pitchFamily="34" charset="0"/>
              </a:rPr>
              <a:t> Zvučnici generišu zvuk različitih opsega učestanosti, u zavisnosti od veličine i namene (na primer, u </a:t>
            </a:r>
            <a:r>
              <a:rPr lang="en-US" b="0" i="0" u="none" strike="noStrike">
                <a:solidFill>
                  <a:srgbClr val="0B0080"/>
                </a:solidFill>
                <a:effectLst/>
                <a:latin typeface="Arial" panose="020B0604020202020204" pitchFamily="34" charset="0"/>
                <a:hlinkClick r:id="rId10" tooltip="Stereofonija"/>
              </a:rPr>
              <a:t>stereo sistemu</a:t>
            </a:r>
            <a:r>
              <a:rPr lang="en-US" b="0" i="0">
                <a:solidFill>
                  <a:srgbClr val="202122"/>
                </a:solidFill>
                <a:effectLst/>
                <a:latin typeface="Arial" panose="020B0604020202020204" pitchFamily="34" charset="0"/>
              </a:rPr>
              <a:t> jedan zvučnik generiše niske učestanosti - </a:t>
            </a:r>
            <a:r>
              <a:rPr lang="en-US" b="0" i="0" u="none" strike="noStrike">
                <a:solidFill>
                  <a:srgbClr val="A55858"/>
                </a:solidFill>
                <a:effectLst/>
                <a:latin typeface="Arial" panose="020B0604020202020204" pitchFamily="34" charset="0"/>
                <a:hlinkClick r:id="rId11" tooltip="Bas (još nenapisan)"/>
              </a:rPr>
              <a:t>bas</a:t>
            </a:r>
            <a:r>
              <a:rPr lang="en-US" b="0" i="0">
                <a:solidFill>
                  <a:srgbClr val="202122"/>
                </a:solidFill>
                <a:effectLst/>
                <a:latin typeface="Arial" panose="020B0604020202020204" pitchFamily="34" charset="0"/>
              </a:rPr>
              <a:t>, a drugi visoke - </a:t>
            </a:r>
            <a:r>
              <a:rPr lang="en-US" b="0" i="0" u="none" strike="noStrike">
                <a:solidFill>
                  <a:srgbClr val="0B0080"/>
                </a:solidFill>
                <a:effectLst/>
                <a:latin typeface="Arial" panose="020B0604020202020204" pitchFamily="34" charset="0"/>
                <a:hlinkClick r:id="rId12" tooltip="Sopran"/>
              </a:rPr>
              <a:t>sopran</a:t>
            </a:r>
            <a:r>
              <a:rPr lang="en-US" b="0" i="0">
                <a:solidFill>
                  <a:srgbClr val="202122"/>
                </a:solidFill>
                <a:effectLst/>
                <a:latin typeface="Arial" panose="020B0604020202020204" pitchFamily="34" charset="0"/>
              </a:rPr>
              <a:t>).</a:t>
            </a:r>
            <a:r>
              <a:rPr lang="en-US" b="0" i="0" u="none" strike="noStrike" baseline="30000">
                <a:solidFill>
                  <a:srgbClr val="0B0080"/>
                </a:solidFill>
                <a:effectLst/>
                <a:latin typeface="Arial" panose="020B0604020202020204" pitchFamily="34" charset="0"/>
                <a:hlinkClick r:id="rId13"/>
              </a:rPr>
              <a:t>[2]</a:t>
            </a:r>
            <a:endParaRPr lang="en-US" b="0" i="0" u="none" strike="noStrike" baseline="30000">
              <a:solidFill>
                <a:srgbClr val="0B0080"/>
              </a:solidFill>
              <a:effectLst/>
              <a:latin typeface="Arial" panose="020B0604020202020204" pitchFamily="34" charset="0"/>
            </a:endParaRPr>
          </a:p>
          <a:p>
            <a:r>
              <a:rPr lang="en-US" b="0" i="0">
                <a:solidFill>
                  <a:srgbClr val="202122"/>
                </a:solidFill>
                <a:effectLst/>
                <a:latin typeface="Arial" panose="020B0604020202020204" pitchFamily="34" charset="0"/>
              </a:rPr>
              <a:t>Prema načinu pretvaranja električne energije u zvuk, zvučnici se dele na dinamičke, elektrostatske i piezoelektrične. Podrazumevana vrsta je dinamički zvučnik, koji koristi energiju magnetskog polja. Znatno kvalitetniji i skuplji su elektrostatski zvučnici koji koriste energiju električnog polja. Piezoelektrički zvučnici koriste efekt mehaničkog titranja kristala pod utjecajem električnog napona.</a:t>
            </a:r>
            <a:endParaRPr lang="en-US"/>
          </a:p>
        </p:txBody>
      </p:sp>
      <p:pic>
        <p:nvPicPr>
          <p:cNvPr id="5" name="Picture 4">
            <a:extLst>
              <a:ext uri="{FF2B5EF4-FFF2-40B4-BE49-F238E27FC236}">
                <a16:creationId xmlns:a16="http://schemas.microsoft.com/office/drawing/2014/main" id="{347A2324-F974-4BC2-8DAE-2263026BF5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84107" y="146246"/>
            <a:ext cx="3567784" cy="3063834"/>
          </a:xfrm>
          <a:prstGeom prst="rect">
            <a:avLst/>
          </a:prstGeom>
        </p:spPr>
      </p:pic>
    </p:spTree>
    <p:extLst>
      <p:ext uri="{BB962C8B-B14F-4D97-AF65-F5344CB8AC3E}">
        <p14:creationId xmlns:p14="http://schemas.microsoft.com/office/powerpoint/2010/main" val="144309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58CC-E6AB-4270-A4C0-FBB4730B0812}"/>
              </a:ext>
            </a:extLst>
          </p:cNvPr>
          <p:cNvSpPr>
            <a:spLocks noGrp="1"/>
          </p:cNvSpPr>
          <p:nvPr>
            <p:ph type="title"/>
          </p:nvPr>
        </p:nvSpPr>
        <p:spPr/>
        <p:txBody>
          <a:bodyPr/>
          <a:lstStyle/>
          <a:p>
            <a:pPr algn="ctr"/>
            <a:r>
              <a:rPr lang="en-US"/>
              <a:t>Uvod</a:t>
            </a:r>
          </a:p>
        </p:txBody>
      </p:sp>
      <p:sp>
        <p:nvSpPr>
          <p:cNvPr id="3" name="Content Placeholder 2">
            <a:extLst>
              <a:ext uri="{FF2B5EF4-FFF2-40B4-BE49-F238E27FC236}">
                <a16:creationId xmlns:a16="http://schemas.microsoft.com/office/drawing/2014/main" id="{E40BB399-5B0B-4D5B-A67E-0FD1A099E916}"/>
              </a:ext>
            </a:extLst>
          </p:cNvPr>
          <p:cNvSpPr>
            <a:spLocks noGrp="1"/>
          </p:cNvSpPr>
          <p:nvPr>
            <p:ph idx="1"/>
          </p:nvPr>
        </p:nvSpPr>
        <p:spPr/>
        <p:txBody>
          <a:bodyPr/>
          <a:lstStyle/>
          <a:p>
            <a:r>
              <a:rPr lang="en-US">
                <a:solidFill>
                  <a:srgbClr val="0F496F"/>
                </a:solidFill>
              </a:rPr>
              <a:t>Pc je sastavljen od vise komponenti koje su sve jednake vaznosti. Sve su potrebne kako bi mi mogli da napravimo sistem koji moze da komunicira medjusobno.</a:t>
            </a:r>
          </a:p>
          <a:p>
            <a:r>
              <a:rPr lang="en-US">
                <a:solidFill>
                  <a:srgbClr val="0F496F"/>
                </a:solidFill>
              </a:rPr>
              <a:t>Komponente racunara su :</a:t>
            </a:r>
          </a:p>
          <a:p>
            <a:pPr marL="0" indent="0">
              <a:buNone/>
            </a:pPr>
            <a:r>
              <a:rPr lang="en-US">
                <a:solidFill>
                  <a:srgbClr val="0F496F"/>
                </a:solidFill>
              </a:rPr>
              <a:t>Procesor, maticna ploca, ram memorija, HDD, SSD, graficka kartica,</a:t>
            </a:r>
          </a:p>
          <a:p>
            <a:pPr marL="0" indent="0">
              <a:buNone/>
            </a:pPr>
            <a:r>
              <a:rPr lang="en-US">
                <a:solidFill>
                  <a:srgbClr val="0F496F"/>
                </a:solidFill>
              </a:rPr>
              <a:t>napajanje, kuleri, kuciste…</a:t>
            </a:r>
          </a:p>
          <a:p>
            <a:pPr marL="0" indent="0">
              <a:buNone/>
            </a:pPr>
            <a:endParaRPr lang="en-US"/>
          </a:p>
        </p:txBody>
      </p:sp>
    </p:spTree>
    <p:extLst>
      <p:ext uri="{BB962C8B-B14F-4D97-AF65-F5344CB8AC3E}">
        <p14:creationId xmlns:p14="http://schemas.microsoft.com/office/powerpoint/2010/main" val="3914683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F4EA-2E71-4647-B136-4A4589893B0B}"/>
              </a:ext>
            </a:extLst>
          </p:cNvPr>
          <p:cNvSpPr>
            <a:spLocks noGrp="1"/>
          </p:cNvSpPr>
          <p:nvPr>
            <p:ph type="title"/>
          </p:nvPr>
        </p:nvSpPr>
        <p:spPr>
          <a:xfrm>
            <a:off x="1467984" y="2231021"/>
            <a:ext cx="8534400" cy="1507067"/>
          </a:xfrm>
        </p:spPr>
        <p:txBody>
          <a:bodyPr/>
          <a:lstStyle/>
          <a:p>
            <a:pPr algn="ctr"/>
            <a:r>
              <a:rPr lang="en-US"/>
              <a:t>Hvala na paznji</a:t>
            </a:r>
          </a:p>
        </p:txBody>
      </p:sp>
    </p:spTree>
    <p:extLst>
      <p:ext uri="{BB962C8B-B14F-4D97-AF65-F5344CB8AC3E}">
        <p14:creationId xmlns:p14="http://schemas.microsoft.com/office/powerpoint/2010/main" val="3546978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0EC0-60F0-47CE-8AE5-149417CCDD5B}"/>
              </a:ext>
            </a:extLst>
          </p:cNvPr>
          <p:cNvSpPr>
            <a:spLocks noGrp="1"/>
          </p:cNvSpPr>
          <p:nvPr>
            <p:ph type="title"/>
          </p:nvPr>
        </p:nvSpPr>
        <p:spPr/>
        <p:txBody>
          <a:bodyPr/>
          <a:lstStyle/>
          <a:p>
            <a:pPr algn="ctr"/>
            <a:r>
              <a:rPr lang="en-US"/>
              <a:t>pROCESORI</a:t>
            </a:r>
          </a:p>
        </p:txBody>
      </p:sp>
      <p:sp>
        <p:nvSpPr>
          <p:cNvPr id="3" name="Content Placeholder 2">
            <a:extLst>
              <a:ext uri="{FF2B5EF4-FFF2-40B4-BE49-F238E27FC236}">
                <a16:creationId xmlns:a16="http://schemas.microsoft.com/office/drawing/2014/main" id="{BF89CFE0-0519-4BCE-8208-F9E238FB279C}"/>
              </a:ext>
            </a:extLst>
          </p:cNvPr>
          <p:cNvSpPr>
            <a:spLocks noGrp="1"/>
          </p:cNvSpPr>
          <p:nvPr>
            <p:ph idx="1"/>
          </p:nvPr>
        </p:nvSpPr>
        <p:spPr/>
        <p:txBody>
          <a:bodyPr/>
          <a:lstStyle/>
          <a:p>
            <a:r>
              <a:rPr lang="en-US" b="1" i="0">
                <a:solidFill>
                  <a:srgbClr val="0F496F"/>
                </a:solidFill>
                <a:effectLst/>
                <a:latin typeface="Arial" panose="020B0604020202020204" pitchFamily="34" charset="0"/>
              </a:rPr>
              <a:t>Procesor</a:t>
            </a:r>
            <a:r>
              <a:rPr lang="en-US" b="0" i="0">
                <a:solidFill>
                  <a:srgbClr val="0F496F"/>
                </a:solidFill>
                <a:effectLst/>
                <a:latin typeface="Arial" panose="020B0604020202020204" pitchFamily="34" charset="0"/>
              </a:rPr>
              <a:t> (mikroprocesor, µP ili uP) je elektronska komponenta napravljena od minijaturnih </a:t>
            </a:r>
            <a:r>
              <a:rPr lang="en-US" b="0" i="0" u="sng" strike="noStrike">
                <a:solidFill>
                  <a:srgbClr val="0F496F"/>
                </a:solidFill>
                <a:effectLst/>
                <a:latin typeface="Arial" panose="020B0604020202020204" pitchFamily="34" charset="0"/>
                <a:hlinkClick r:id="rId2" tooltip="Tranzistor">
                  <a:extLst>
                    <a:ext uri="{A12FA001-AC4F-418D-AE19-62706E023703}">
                      <ahyp:hlinkClr xmlns:ahyp="http://schemas.microsoft.com/office/drawing/2018/hyperlinkcolor" val="tx"/>
                    </a:ext>
                  </a:extLst>
                </a:hlinkClick>
              </a:rPr>
              <a:t>tranzistora</a:t>
            </a:r>
            <a:r>
              <a:rPr lang="en-US" b="0" i="0">
                <a:solidFill>
                  <a:srgbClr val="0F496F"/>
                </a:solidFill>
                <a:effectLst/>
                <a:latin typeface="Arial" panose="020B0604020202020204" pitchFamily="34" charset="0"/>
              </a:rPr>
              <a:t> na jednom </a:t>
            </a:r>
            <a:r>
              <a:rPr lang="en-US" b="0" i="0" strike="noStrike">
                <a:solidFill>
                  <a:srgbClr val="0F496F"/>
                </a:solidFill>
                <a:effectLst/>
                <a:latin typeface="Arial" panose="020B0604020202020204" pitchFamily="34" charset="0"/>
                <a:hlinkClick r:id="rId3" tooltip="Čip">
                  <a:extLst>
                    <a:ext uri="{A12FA001-AC4F-418D-AE19-62706E023703}">
                      <ahyp:hlinkClr xmlns:ahyp="http://schemas.microsoft.com/office/drawing/2018/hyperlinkcolor" val="tx"/>
                    </a:ext>
                  </a:extLst>
                </a:hlinkClick>
              </a:rPr>
              <a:t>čipu</a:t>
            </a:r>
            <a:r>
              <a:rPr lang="en-US" b="0" i="0">
                <a:solidFill>
                  <a:srgbClr val="0F496F"/>
                </a:solidFill>
                <a:effectLst/>
                <a:latin typeface="Arial" panose="020B0604020202020204" pitchFamily="34" charset="0"/>
              </a:rPr>
              <a:t> (poluprovodničkom integralnom sklopu). Centralni procesor je srce svakog </a:t>
            </a:r>
            <a:r>
              <a:rPr lang="en-US" b="0" i="0" u="none" strike="noStrike">
                <a:solidFill>
                  <a:srgbClr val="0F496F"/>
                </a:solidFill>
                <a:effectLst/>
                <a:latin typeface="Arial" panose="020B0604020202020204" pitchFamily="34" charset="0"/>
                <a:hlinkClick r:id="rId4" tooltip="Računar">
                  <a:extLst>
                    <a:ext uri="{A12FA001-AC4F-418D-AE19-62706E023703}">
                      <ahyp:hlinkClr xmlns:ahyp="http://schemas.microsoft.com/office/drawing/2018/hyperlinkcolor" val="tx"/>
                    </a:ext>
                  </a:extLst>
                </a:hlinkClick>
              </a:rPr>
              <a:t>računara</a:t>
            </a:r>
            <a:r>
              <a:rPr lang="en-US" b="0" i="0">
                <a:solidFill>
                  <a:srgbClr val="0F496F"/>
                </a:solidFill>
                <a:effectLst/>
                <a:latin typeface="Arial" panose="020B0604020202020204" pitchFamily="34" charset="0"/>
              </a:rPr>
              <a:t>, iako centralni procesor (CPU - Central Processing Unit) nije jedini procesor, njega imaju </a:t>
            </a:r>
            <a:r>
              <a:rPr lang="en-US" b="0" i="0" u="none" strike="noStrike">
                <a:solidFill>
                  <a:srgbClr val="0F496F"/>
                </a:solidFill>
                <a:effectLst/>
                <a:latin typeface="Arial" panose="020B0604020202020204" pitchFamily="34" charset="0"/>
                <a:hlinkClick r:id="rId5" tooltip="Grafička kartica">
                  <a:extLst>
                    <a:ext uri="{A12FA001-AC4F-418D-AE19-62706E023703}">
                      <ahyp:hlinkClr xmlns:ahyp="http://schemas.microsoft.com/office/drawing/2018/hyperlinkcolor" val="tx"/>
                    </a:ext>
                  </a:extLst>
                </a:hlinkClick>
              </a:rPr>
              <a:t>grafička kartica</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6" tooltip="GPU">
                  <a:extLst>
                    <a:ext uri="{A12FA001-AC4F-418D-AE19-62706E023703}">
                      <ahyp:hlinkClr xmlns:ahyp="http://schemas.microsoft.com/office/drawing/2018/hyperlinkcolor" val="tx"/>
                    </a:ext>
                  </a:extLst>
                </a:hlinkClick>
              </a:rPr>
              <a:t>GPU</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7" tooltip="Zvučna kartica">
                  <a:extLst>
                    <a:ext uri="{A12FA001-AC4F-418D-AE19-62706E023703}">
                      <ahyp:hlinkClr xmlns:ahyp="http://schemas.microsoft.com/office/drawing/2018/hyperlinkcolor" val="tx"/>
                    </a:ext>
                  </a:extLst>
                </a:hlinkClick>
              </a:rPr>
              <a:t>zvučna kartica</a:t>
            </a:r>
            <a:r>
              <a:rPr lang="en-US" b="0" i="0">
                <a:solidFill>
                  <a:srgbClr val="0F496F"/>
                </a:solidFill>
                <a:effectLst/>
                <a:latin typeface="Arial" panose="020B0604020202020204" pitchFamily="34" charset="0"/>
              </a:rPr>
              <a:t> i mnogi drugi delovi, ali pod imenom procesor najčešće se misli na centralni procesor (CPU).</a:t>
            </a:r>
          </a:p>
          <a:p>
            <a:r>
              <a:rPr lang="en-US">
                <a:solidFill>
                  <a:srgbClr val="0F496F"/>
                </a:solidFill>
                <a:latin typeface="Arial" panose="020B0604020202020204" pitchFamily="34" charset="0"/>
              </a:rPr>
              <a:t>Postoje dve firme koje su danas najzastupljenije pri kreiranju x86 64 vrste procesora.To su INTEL i AMD.</a:t>
            </a:r>
            <a:endParaRPr lang="en-US">
              <a:solidFill>
                <a:srgbClr val="0F496F"/>
              </a:solidFill>
            </a:endParaRPr>
          </a:p>
        </p:txBody>
      </p:sp>
    </p:spTree>
    <p:extLst>
      <p:ext uri="{BB962C8B-B14F-4D97-AF65-F5344CB8AC3E}">
        <p14:creationId xmlns:p14="http://schemas.microsoft.com/office/powerpoint/2010/main" val="1043253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1320-2354-4154-AF6E-802610F79122}"/>
              </a:ext>
            </a:extLst>
          </p:cNvPr>
          <p:cNvSpPr>
            <a:spLocks noGrp="1"/>
          </p:cNvSpPr>
          <p:nvPr>
            <p:ph type="title"/>
          </p:nvPr>
        </p:nvSpPr>
        <p:spPr/>
        <p:txBody>
          <a:bodyPr/>
          <a:lstStyle/>
          <a:p>
            <a:pPr algn="ctr"/>
            <a:r>
              <a:rPr lang="en-US"/>
              <a:t>Intel procesori</a:t>
            </a:r>
          </a:p>
        </p:txBody>
      </p:sp>
      <p:sp>
        <p:nvSpPr>
          <p:cNvPr id="3" name="Content Placeholder 2">
            <a:extLst>
              <a:ext uri="{FF2B5EF4-FFF2-40B4-BE49-F238E27FC236}">
                <a16:creationId xmlns:a16="http://schemas.microsoft.com/office/drawing/2014/main" id="{2206CB89-0C29-4AC9-ABA4-E99002E6639D}"/>
              </a:ext>
            </a:extLst>
          </p:cNvPr>
          <p:cNvSpPr>
            <a:spLocks noGrp="1"/>
          </p:cNvSpPr>
          <p:nvPr>
            <p:ph idx="1"/>
          </p:nvPr>
        </p:nvSpPr>
        <p:spPr/>
        <p:txBody>
          <a:bodyPr/>
          <a:lstStyle/>
          <a:p>
            <a:r>
              <a:rPr lang="en-US" b="1" i="0">
                <a:solidFill>
                  <a:srgbClr val="0F496F"/>
                </a:solidFill>
                <a:effectLst/>
                <a:latin typeface="Arial" panose="020B0604020202020204" pitchFamily="34" charset="0"/>
              </a:rPr>
              <a:t>Intel</a:t>
            </a:r>
            <a:r>
              <a:rPr lang="en-US" b="0" i="0">
                <a:solidFill>
                  <a:srgbClr val="0F496F"/>
                </a:solidFill>
                <a:effectLst/>
                <a:latin typeface="Arial" panose="020B0604020202020204" pitchFamily="34" charset="0"/>
              </a:rPr>
              <a:t> je multinacionalna kompanija koja je pionir </a:t>
            </a:r>
            <a:r>
              <a:rPr lang="en-US" b="0" i="0" u="none" strike="noStrike">
                <a:solidFill>
                  <a:srgbClr val="0F496F"/>
                </a:solidFill>
                <a:effectLst/>
                <a:latin typeface="Arial" panose="020B0604020202020204" pitchFamily="34" charset="0"/>
                <a:hlinkClick r:id="rId2" tooltip="Informatika">
                  <a:extLst>
                    <a:ext uri="{A12FA001-AC4F-418D-AE19-62706E023703}">
                      <ahyp:hlinkClr xmlns:ahyp="http://schemas.microsoft.com/office/drawing/2018/hyperlinkcolor" val="tx"/>
                    </a:ext>
                  </a:extLst>
                </a:hlinkClick>
              </a:rPr>
              <a:t>računarstva</a:t>
            </a:r>
            <a:r>
              <a:rPr lang="en-US" b="0" i="0">
                <a:solidFill>
                  <a:srgbClr val="0F496F"/>
                </a:solidFill>
                <a:effectLst/>
                <a:latin typeface="Arial" panose="020B0604020202020204" pitchFamily="34" charset="0"/>
              </a:rPr>
              <a:t>, te je najviše poznata po proizvodnji </a:t>
            </a:r>
            <a:r>
              <a:rPr lang="en-US" b="0" i="0" u="none" strike="noStrike">
                <a:solidFill>
                  <a:srgbClr val="0F496F"/>
                </a:solidFill>
                <a:effectLst/>
                <a:latin typeface="Arial" panose="020B0604020202020204" pitchFamily="34" charset="0"/>
                <a:hlinkClick r:id="rId3" tooltip="Procesor">
                  <a:extLst>
                    <a:ext uri="{A12FA001-AC4F-418D-AE19-62706E023703}">
                      <ahyp:hlinkClr xmlns:ahyp="http://schemas.microsoft.com/office/drawing/2018/hyperlinkcolor" val="tx"/>
                    </a:ext>
                  </a:extLst>
                </a:hlinkClick>
              </a:rPr>
              <a:t>procesora</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4" tooltip="Pentium">
                  <a:extLst>
                    <a:ext uri="{A12FA001-AC4F-418D-AE19-62706E023703}">
                      <ahyp:hlinkClr xmlns:ahyp="http://schemas.microsoft.com/office/drawing/2018/hyperlinkcolor" val="tx"/>
                    </a:ext>
                  </a:extLst>
                </a:hlinkClick>
              </a:rPr>
              <a:t>Pentium</a:t>
            </a:r>
            <a:r>
              <a:rPr lang="en-US" b="0" i="0">
                <a:solidFill>
                  <a:srgbClr val="0F496F"/>
                </a:solidFill>
                <a:effectLst/>
                <a:latin typeface="Arial" panose="020B0604020202020204" pitchFamily="34" charset="0"/>
              </a:rPr>
              <a:t> i </a:t>
            </a:r>
            <a:r>
              <a:rPr lang="en-US" b="0" i="0" u="none" strike="noStrike">
                <a:solidFill>
                  <a:srgbClr val="0F496F"/>
                </a:solidFill>
                <a:effectLst/>
                <a:latin typeface="Arial" panose="020B0604020202020204" pitchFamily="34" charset="0"/>
                <a:hlinkClick r:id="rId5" tooltip="Celeron (još nenapisan)">
                  <a:extLst>
                    <a:ext uri="{A12FA001-AC4F-418D-AE19-62706E023703}">
                      <ahyp:hlinkClr xmlns:ahyp="http://schemas.microsoft.com/office/drawing/2018/hyperlinkcolor" val="tx"/>
                    </a:ext>
                  </a:extLst>
                </a:hlinkClick>
              </a:rPr>
              <a:t>Celeron</a:t>
            </a:r>
            <a:r>
              <a:rPr lang="en-US" b="0" i="0">
                <a:solidFill>
                  <a:srgbClr val="0F496F"/>
                </a:solidFill>
                <a:effectLst/>
                <a:latin typeface="Arial" panose="020B0604020202020204" pitchFamily="34" charset="0"/>
              </a:rPr>
              <a:t> su najpoznatija imena njihovih procesora). Osim procesora Intel se bavi proizvodnjom </a:t>
            </a:r>
            <a:r>
              <a:rPr lang="en-US" b="0" i="0" u="none" strike="noStrike">
                <a:solidFill>
                  <a:srgbClr val="0F496F"/>
                </a:solidFill>
                <a:effectLst/>
                <a:latin typeface="Arial" panose="020B0604020202020204" pitchFamily="34" charset="0"/>
                <a:hlinkClick r:id="rId6" tooltip="Matična ploča">
                  <a:extLst>
                    <a:ext uri="{A12FA001-AC4F-418D-AE19-62706E023703}">
                      <ahyp:hlinkClr xmlns:ahyp="http://schemas.microsoft.com/office/drawing/2018/hyperlinkcolor" val="tx"/>
                    </a:ext>
                  </a:extLst>
                </a:hlinkClick>
              </a:rPr>
              <a:t>matičnih ploča</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7" tooltip="Čipset">
                  <a:extLst>
                    <a:ext uri="{A12FA001-AC4F-418D-AE19-62706E023703}">
                      <ahyp:hlinkClr xmlns:ahyp="http://schemas.microsoft.com/office/drawing/2018/hyperlinkcolor" val="tx"/>
                    </a:ext>
                  </a:extLst>
                </a:hlinkClick>
              </a:rPr>
              <a:t>čipseta</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8" tooltip="Mrežna kartica">
                  <a:extLst>
                    <a:ext uri="{A12FA001-AC4F-418D-AE19-62706E023703}">
                      <ahyp:hlinkClr xmlns:ahyp="http://schemas.microsoft.com/office/drawing/2018/hyperlinkcolor" val="tx"/>
                    </a:ext>
                  </a:extLst>
                </a:hlinkClick>
              </a:rPr>
              <a:t>mrežnih kartica</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9" tooltip="Modem">
                  <a:extLst>
                    <a:ext uri="{A12FA001-AC4F-418D-AE19-62706E023703}">
                      <ahyp:hlinkClr xmlns:ahyp="http://schemas.microsoft.com/office/drawing/2018/hyperlinkcolor" val="tx"/>
                    </a:ext>
                  </a:extLst>
                </a:hlinkClick>
              </a:rPr>
              <a:t>modema</a:t>
            </a:r>
            <a:r>
              <a:rPr lang="en-US" b="0" i="0">
                <a:solidFill>
                  <a:srgbClr val="0F496F"/>
                </a:solidFill>
                <a:effectLst/>
                <a:latin typeface="Arial" panose="020B0604020202020204" pitchFamily="34" charset="0"/>
              </a:rPr>
              <a:t>, i ostalih </a:t>
            </a:r>
            <a:r>
              <a:rPr lang="en-US" b="0" i="0" u="none" strike="noStrike">
                <a:solidFill>
                  <a:srgbClr val="0F496F"/>
                </a:solidFill>
                <a:effectLst/>
                <a:latin typeface="Arial" panose="020B0604020202020204" pitchFamily="34" charset="0"/>
                <a:hlinkClick r:id="rId10" tooltip="Hardver">
                  <a:extLst>
                    <a:ext uri="{A12FA001-AC4F-418D-AE19-62706E023703}">
                      <ahyp:hlinkClr xmlns:ahyp="http://schemas.microsoft.com/office/drawing/2018/hyperlinkcolor" val="tx"/>
                    </a:ext>
                  </a:extLst>
                </a:hlinkClick>
              </a:rPr>
              <a:t>računarskih komponenti</a:t>
            </a:r>
            <a:r>
              <a:rPr lang="en-US" b="0" i="0">
                <a:solidFill>
                  <a:srgbClr val="0F496F"/>
                </a:solidFill>
                <a:effectLst/>
                <a:latin typeface="Arial" panose="020B0604020202020204" pitchFamily="34" charset="0"/>
              </a:rPr>
              <a:t>. Intel je osnovan </a:t>
            </a:r>
            <a:r>
              <a:rPr lang="en-US" b="0" i="0" u="none" strike="noStrike">
                <a:solidFill>
                  <a:srgbClr val="0F496F"/>
                </a:solidFill>
                <a:effectLst/>
                <a:latin typeface="Arial" panose="020B0604020202020204" pitchFamily="34" charset="0"/>
                <a:hlinkClick r:id="rId11" tooltip="1968">
                  <a:extLst>
                    <a:ext uri="{A12FA001-AC4F-418D-AE19-62706E023703}">
                      <ahyp:hlinkClr xmlns:ahyp="http://schemas.microsoft.com/office/drawing/2018/hyperlinkcolor" val="tx"/>
                    </a:ext>
                  </a:extLst>
                </a:hlinkClick>
              </a:rPr>
              <a:t>1968</a:t>
            </a:r>
            <a:r>
              <a:rPr lang="en-US" b="0" i="0">
                <a:solidFill>
                  <a:srgbClr val="0F496F"/>
                </a:solidFill>
                <a:effectLst/>
                <a:latin typeface="Arial" panose="020B0604020202020204" pitchFamily="34" charset="0"/>
              </a:rPr>
              <a:t>. od strane </a:t>
            </a:r>
            <a:r>
              <a:rPr lang="en-US" b="0" i="0" u="none" strike="noStrike">
                <a:solidFill>
                  <a:srgbClr val="0F496F"/>
                </a:solidFill>
                <a:effectLst/>
                <a:latin typeface="Arial" panose="020B0604020202020204" pitchFamily="34" charset="0"/>
                <a:hlinkClick r:id="rId12" tooltip="Gordon E. Moore (još nenapisan)">
                  <a:extLst>
                    <a:ext uri="{A12FA001-AC4F-418D-AE19-62706E023703}">
                      <ahyp:hlinkClr xmlns:ahyp="http://schemas.microsoft.com/office/drawing/2018/hyperlinkcolor" val="tx"/>
                    </a:ext>
                  </a:extLst>
                </a:hlinkClick>
              </a:rPr>
              <a:t>Gordon E. Moore</a:t>
            </a:r>
            <a:r>
              <a:rPr lang="en-US" b="0" i="0">
                <a:solidFill>
                  <a:srgbClr val="0F496F"/>
                </a:solidFill>
                <a:effectLst/>
                <a:latin typeface="Arial" panose="020B0604020202020204" pitchFamily="34" charset="0"/>
              </a:rPr>
              <a:t>-a (hemičar i fizičar) i </a:t>
            </a:r>
            <a:r>
              <a:rPr lang="en-US" b="0" i="0" u="none" strike="noStrike">
                <a:solidFill>
                  <a:srgbClr val="0F496F"/>
                </a:solidFill>
                <a:effectLst/>
                <a:latin typeface="Arial" panose="020B0604020202020204" pitchFamily="34" charset="0"/>
                <a:hlinkClick r:id="rId13" tooltip="Robert Noyce (još nenapisan)">
                  <a:extLst>
                    <a:ext uri="{A12FA001-AC4F-418D-AE19-62706E023703}">
                      <ahyp:hlinkClr xmlns:ahyp="http://schemas.microsoft.com/office/drawing/2018/hyperlinkcolor" val="tx"/>
                    </a:ext>
                  </a:extLst>
                </a:hlinkClick>
              </a:rPr>
              <a:t>Roberta Noyce-a</a:t>
            </a:r>
            <a:r>
              <a:rPr lang="en-US" b="0" i="0">
                <a:solidFill>
                  <a:srgbClr val="0F496F"/>
                </a:solidFill>
                <a:effectLst/>
                <a:latin typeface="Arial" panose="020B0604020202020204" pitchFamily="34" charset="0"/>
              </a:rPr>
              <a:t> (fizičar koji je radio na izumu </a:t>
            </a:r>
            <a:r>
              <a:rPr lang="en-US" b="0" i="0" u="none" strike="noStrike">
                <a:solidFill>
                  <a:srgbClr val="0F496F"/>
                </a:solidFill>
                <a:effectLst/>
                <a:latin typeface="Arial" panose="020B0604020202020204" pitchFamily="34" charset="0"/>
                <a:hlinkClick r:id="rId14" tooltip="Integrisano kolo">
                  <a:extLst>
                    <a:ext uri="{A12FA001-AC4F-418D-AE19-62706E023703}">
                      <ahyp:hlinkClr xmlns:ahyp="http://schemas.microsoft.com/office/drawing/2018/hyperlinkcolor" val="tx"/>
                    </a:ext>
                  </a:extLst>
                </a:hlinkClick>
              </a:rPr>
              <a:t>integrisanog kola</a:t>
            </a:r>
            <a:r>
              <a:rPr lang="en-US" b="0" i="0">
                <a:solidFill>
                  <a:srgbClr val="0F496F"/>
                </a:solidFill>
                <a:effectLst/>
                <a:latin typeface="Arial" panose="020B0604020202020204" pitchFamily="34" charset="0"/>
              </a:rPr>
              <a:t>), obojica su napustila Fairchild Semiconductor da bi osnovali Intel. Isti slučaj se desio sa osnivanjem </a:t>
            </a:r>
            <a:r>
              <a:rPr lang="en-US" b="0" i="0" u="none" strike="noStrike">
                <a:solidFill>
                  <a:srgbClr val="0F496F"/>
                </a:solidFill>
                <a:effectLst/>
                <a:latin typeface="Arial" panose="020B0604020202020204" pitchFamily="34" charset="0"/>
                <a:hlinkClick r:id="rId15" tooltip="AMD">
                  <a:extLst>
                    <a:ext uri="{A12FA001-AC4F-418D-AE19-62706E023703}">
                      <ahyp:hlinkClr xmlns:ahyp="http://schemas.microsoft.com/office/drawing/2018/hyperlinkcolor" val="tx"/>
                    </a:ext>
                  </a:extLst>
                </a:hlinkClick>
              </a:rPr>
              <a:t>AMD</a:t>
            </a:r>
            <a:r>
              <a:rPr lang="en-US" b="0" i="0">
                <a:solidFill>
                  <a:srgbClr val="0F496F"/>
                </a:solidFill>
                <a:effectLst/>
                <a:latin typeface="Arial" panose="020B0604020202020204" pitchFamily="34" charset="0"/>
              </a:rPr>
              <a:t> jer su njegovi osnivači upravo radili u Fairchild-u.</a:t>
            </a:r>
            <a:endParaRPr lang="en-US">
              <a:solidFill>
                <a:srgbClr val="0F496F"/>
              </a:solidFill>
            </a:endParaRPr>
          </a:p>
        </p:txBody>
      </p:sp>
      <p:pic>
        <p:nvPicPr>
          <p:cNvPr id="9" name="Picture 8">
            <a:extLst>
              <a:ext uri="{FF2B5EF4-FFF2-40B4-BE49-F238E27FC236}">
                <a16:creationId xmlns:a16="http://schemas.microsoft.com/office/drawing/2014/main" id="{D51B1FDF-EB56-4B7A-AE2E-010C6C61D80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28644" y="0"/>
            <a:ext cx="3696536" cy="2546502"/>
          </a:xfrm>
          <a:prstGeom prst="rect">
            <a:avLst/>
          </a:prstGeom>
        </p:spPr>
      </p:pic>
    </p:spTree>
    <p:extLst>
      <p:ext uri="{BB962C8B-B14F-4D97-AF65-F5344CB8AC3E}">
        <p14:creationId xmlns:p14="http://schemas.microsoft.com/office/powerpoint/2010/main" val="78627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52C6-BECF-4B32-9CF4-5A1A33827582}"/>
              </a:ext>
            </a:extLst>
          </p:cNvPr>
          <p:cNvSpPr>
            <a:spLocks noGrp="1"/>
          </p:cNvSpPr>
          <p:nvPr>
            <p:ph type="title"/>
          </p:nvPr>
        </p:nvSpPr>
        <p:spPr/>
        <p:txBody>
          <a:bodyPr/>
          <a:lstStyle/>
          <a:p>
            <a:pPr algn="ctr"/>
            <a:r>
              <a:rPr lang="en-US"/>
              <a:t>AMD PROcesori</a:t>
            </a:r>
          </a:p>
        </p:txBody>
      </p:sp>
      <p:sp>
        <p:nvSpPr>
          <p:cNvPr id="3" name="Content Placeholder 2">
            <a:extLst>
              <a:ext uri="{FF2B5EF4-FFF2-40B4-BE49-F238E27FC236}">
                <a16:creationId xmlns:a16="http://schemas.microsoft.com/office/drawing/2014/main" id="{5E95E460-43E1-4917-A227-AA9FBBD3F306}"/>
              </a:ext>
            </a:extLst>
          </p:cNvPr>
          <p:cNvSpPr>
            <a:spLocks noGrp="1"/>
          </p:cNvSpPr>
          <p:nvPr>
            <p:ph idx="1"/>
          </p:nvPr>
        </p:nvSpPr>
        <p:spPr>
          <a:xfrm>
            <a:off x="684212" y="685800"/>
            <a:ext cx="8534400" cy="4026243"/>
          </a:xfrm>
        </p:spPr>
        <p:txBody>
          <a:bodyPr>
            <a:normAutofit fontScale="85000" lnSpcReduction="20000"/>
          </a:bodyPr>
          <a:lstStyle/>
          <a:p>
            <a:pPr algn="l"/>
            <a:r>
              <a:rPr lang="en-US" b="1" i="0">
                <a:solidFill>
                  <a:srgbClr val="0F496F"/>
                </a:solidFill>
                <a:effectLst/>
                <a:latin typeface="Arial" panose="020B0604020202020204" pitchFamily="34" charset="0"/>
              </a:rPr>
              <a:t>AMD</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2" tooltip="Engleski jezik">
                  <a:extLst>
                    <a:ext uri="{A12FA001-AC4F-418D-AE19-62706E023703}">
                      <ahyp:hlinkClr xmlns:ahyp="http://schemas.microsoft.com/office/drawing/2018/hyperlinkcolor" val="tx"/>
                    </a:ext>
                  </a:extLst>
                </a:hlinkClick>
              </a:rPr>
              <a:t>engl</a:t>
            </a:r>
            <a:r>
              <a:rPr lang="en-US" b="0" i="0">
                <a:solidFill>
                  <a:srgbClr val="0F496F"/>
                </a:solidFill>
                <a:effectLst/>
                <a:latin typeface="Arial" panose="020B0604020202020204" pitchFamily="34" charset="0"/>
              </a:rPr>
              <a:t>. </a:t>
            </a:r>
            <a:r>
              <a:rPr lang="en-US" b="0" i="1">
                <a:solidFill>
                  <a:srgbClr val="0F496F"/>
                </a:solidFill>
                <a:effectLst/>
                <a:latin typeface="Arial" panose="020B0604020202020204" pitchFamily="34" charset="0"/>
              </a:rPr>
              <a:t>Advanced Micro Devices</a:t>
            </a:r>
            <a:r>
              <a:rPr lang="en-US" b="0" i="0">
                <a:solidFill>
                  <a:srgbClr val="0F496F"/>
                </a:solidFill>
                <a:effectLst/>
                <a:latin typeface="Arial" panose="020B0604020202020204" pitchFamily="34" charset="0"/>
              </a:rPr>
              <a:t>) je svjetski poznati proizvođač </a:t>
            </a:r>
            <a:r>
              <a:rPr lang="en-US" b="0" i="0" u="none" strike="noStrike">
                <a:solidFill>
                  <a:srgbClr val="0F496F"/>
                </a:solidFill>
                <a:effectLst/>
                <a:latin typeface="Arial" panose="020B0604020202020204" pitchFamily="34" charset="0"/>
                <a:hlinkClick r:id="rId3" tooltip="Procesor">
                  <a:extLst>
                    <a:ext uri="{A12FA001-AC4F-418D-AE19-62706E023703}">
                      <ahyp:hlinkClr xmlns:ahyp="http://schemas.microsoft.com/office/drawing/2018/hyperlinkcolor" val="tx"/>
                    </a:ext>
                  </a:extLst>
                </a:hlinkClick>
              </a:rPr>
              <a:t>procesora</a:t>
            </a:r>
            <a:r>
              <a:rPr lang="en-US" b="0" i="0">
                <a:solidFill>
                  <a:srgbClr val="0F496F"/>
                </a:solidFill>
                <a:effectLst/>
                <a:latin typeface="Arial" panose="020B0604020202020204" pitchFamily="34" charset="0"/>
              </a:rPr>
              <a:t>.</a:t>
            </a:r>
          </a:p>
          <a:p>
            <a:pPr algn="l"/>
            <a:r>
              <a:rPr lang="en-US" b="0" i="0">
                <a:solidFill>
                  <a:srgbClr val="0F496F"/>
                </a:solidFill>
                <a:effectLst/>
                <a:latin typeface="Arial" panose="020B0604020202020204" pitchFamily="34" charset="0"/>
              </a:rPr>
              <a:t>On ulazi u posao PC procesora kada </a:t>
            </a:r>
            <a:r>
              <a:rPr lang="en-US" b="0" i="0" u="none" strike="noStrike">
                <a:solidFill>
                  <a:srgbClr val="0F496F"/>
                </a:solidFill>
                <a:effectLst/>
                <a:latin typeface="Arial" panose="020B0604020202020204" pitchFamily="34" charset="0"/>
                <a:hlinkClick r:id="rId4" tooltip="IBM">
                  <a:extLst>
                    <a:ext uri="{A12FA001-AC4F-418D-AE19-62706E023703}">
                      <ahyp:hlinkClr xmlns:ahyp="http://schemas.microsoft.com/office/drawing/2018/hyperlinkcolor" val="tx"/>
                    </a:ext>
                  </a:extLst>
                </a:hlinkClick>
              </a:rPr>
              <a:t>IBM</a:t>
            </a:r>
            <a:r>
              <a:rPr lang="en-US" b="0" i="0">
                <a:solidFill>
                  <a:srgbClr val="0F496F"/>
                </a:solidFill>
                <a:effectLst/>
                <a:latin typeface="Arial" panose="020B0604020202020204" pitchFamily="34" charset="0"/>
              </a:rPr>
              <a:t> daje ultimatum </a:t>
            </a:r>
            <a:r>
              <a:rPr lang="en-US" b="0" i="0" u="none" strike="noStrike">
                <a:solidFill>
                  <a:srgbClr val="0F496F"/>
                </a:solidFill>
                <a:effectLst/>
                <a:latin typeface="Arial" panose="020B0604020202020204" pitchFamily="34" charset="0"/>
                <a:hlinkClick r:id="rId5" tooltip="Intel">
                  <a:extLst>
                    <a:ext uri="{A12FA001-AC4F-418D-AE19-62706E023703}">
                      <ahyp:hlinkClr xmlns:ahyp="http://schemas.microsoft.com/office/drawing/2018/hyperlinkcolor" val="tx"/>
                    </a:ext>
                  </a:extLst>
                </a:hlinkClick>
              </a:rPr>
              <a:t>Intelu</a:t>
            </a:r>
            <a:r>
              <a:rPr lang="en-US" b="0" i="0">
                <a:solidFill>
                  <a:srgbClr val="0F496F"/>
                </a:solidFill>
                <a:effectLst/>
                <a:latin typeface="Arial" panose="020B0604020202020204" pitchFamily="34" charset="0"/>
              </a:rPr>
              <a:t> da mora ustupiti svoje proizvodne patente minimalno još jednom proizvođaču. Tako izabrani proizvođač postaje AMD.</a:t>
            </a:r>
          </a:p>
          <a:p>
            <a:pPr algn="l"/>
            <a:r>
              <a:rPr lang="en-US" b="0" i="0">
                <a:solidFill>
                  <a:srgbClr val="0F496F"/>
                </a:solidFill>
                <a:effectLst/>
                <a:latin typeface="Arial" panose="020B0604020202020204" pitchFamily="34" charset="0"/>
              </a:rPr>
              <a:t>Tijekom posljednjih 25 godina veći broj drugih kompanija je pokušalo neuspješno ući na tržište Intelovih procesora, ali su sve osim AMD doživjele neuspjeh različitih nivoa. Posljednje procesorske borbe do istrebljenja su vođene polovicom devedesetih godina zbog porasta cijena dizajniranja i proizvodnje novih procesora. U tom razdoblju nemajući u sebi dovoljno snage za tehnološki napredak AMD se prebacio na kupovine. Imajući očito u rukama proizvod (procesor K5) koji nitko ne želi kupiti AMD kupuje kompaniju </a:t>
            </a:r>
            <a:r>
              <a:rPr lang="en-US" b="0" i="0" u="none" strike="noStrike">
                <a:solidFill>
                  <a:srgbClr val="0F496F"/>
                </a:solidFill>
                <a:effectLst/>
                <a:latin typeface="Arial" panose="020B0604020202020204" pitchFamily="34" charset="0"/>
                <a:hlinkClick r:id="rId6" tooltip="NexGen">
                  <a:extLst>
                    <a:ext uri="{A12FA001-AC4F-418D-AE19-62706E023703}">
                      <ahyp:hlinkClr xmlns:ahyp="http://schemas.microsoft.com/office/drawing/2018/hyperlinkcolor" val="tx"/>
                    </a:ext>
                  </a:extLst>
                </a:hlinkClick>
              </a:rPr>
              <a:t>NexGen</a:t>
            </a:r>
            <a:r>
              <a:rPr lang="en-US" b="0" i="0">
                <a:solidFill>
                  <a:srgbClr val="0F496F"/>
                </a:solidFill>
                <a:effectLst/>
                <a:latin typeface="Arial" panose="020B0604020202020204" pitchFamily="34" charset="0"/>
              </a:rPr>
              <a:t> čiji procesor poslije izdaje na tržištu pod imenom K6. Ta odluka je tada ujedno spasila AMD i prebacila njegov fokus na nove saveze i kupovine. Tako je dizajnerski tim Alpha procesora stvorio </a:t>
            </a:r>
            <a:r>
              <a:rPr lang="en-US" b="0" i="0" u="none" strike="noStrike">
                <a:solidFill>
                  <a:srgbClr val="0F496F"/>
                </a:solidFill>
                <a:effectLst/>
                <a:latin typeface="Arial" panose="020B0604020202020204" pitchFamily="34" charset="0"/>
                <a:hlinkClick r:id="rId7" tooltip="Athlon (još nenapisan)">
                  <a:extLst>
                    <a:ext uri="{A12FA001-AC4F-418D-AE19-62706E023703}">
                      <ahyp:hlinkClr xmlns:ahyp="http://schemas.microsoft.com/office/drawing/2018/hyperlinkcolor" val="tx"/>
                    </a:ext>
                  </a:extLst>
                </a:hlinkClick>
              </a:rPr>
              <a:t>Athlon</a:t>
            </a:r>
            <a:r>
              <a:rPr lang="en-US" b="0" i="0">
                <a:solidFill>
                  <a:srgbClr val="0F496F"/>
                </a:solidFill>
                <a:effectLst/>
                <a:latin typeface="Arial" panose="020B0604020202020204" pitchFamily="34" charset="0"/>
              </a:rPr>
              <a:t> procesor koji prvi put izjednačuje računalne snage AMD-a i </a:t>
            </a:r>
            <a:r>
              <a:rPr lang="en-US" b="0" i="0" u="none" strike="noStrike">
                <a:solidFill>
                  <a:srgbClr val="0F496F"/>
                </a:solidFill>
                <a:effectLst/>
                <a:latin typeface="Arial" panose="020B0604020202020204" pitchFamily="34" charset="0"/>
                <a:hlinkClick r:id="rId5" tooltip="Intel">
                  <a:extLst>
                    <a:ext uri="{A12FA001-AC4F-418D-AE19-62706E023703}">
                      <ahyp:hlinkClr xmlns:ahyp="http://schemas.microsoft.com/office/drawing/2018/hyperlinkcolor" val="tx"/>
                    </a:ext>
                  </a:extLst>
                </a:hlinkClick>
              </a:rPr>
              <a:t>Intel</a:t>
            </a:r>
            <a:r>
              <a:rPr lang="en-US" b="0" i="0">
                <a:solidFill>
                  <a:srgbClr val="0F496F"/>
                </a:solidFill>
                <a:effectLst/>
                <a:latin typeface="Arial" panose="020B0604020202020204" pitchFamily="34" charset="0"/>
              </a:rPr>
              <a:t>-a.</a:t>
            </a:r>
          </a:p>
          <a:p>
            <a:pPr algn="l"/>
            <a:r>
              <a:rPr lang="en-US" b="0" i="0">
                <a:solidFill>
                  <a:srgbClr val="0F496F"/>
                </a:solidFill>
                <a:effectLst/>
                <a:latin typeface="Arial" panose="020B0604020202020204" pitchFamily="34" charset="0"/>
              </a:rPr>
              <a:t>Trenutačno na proizvodnji novih procesora AMD se nalazi u patentnom savezu s IBM i </a:t>
            </a:r>
            <a:r>
              <a:rPr lang="en-US" b="0" i="0" u="none" strike="noStrike">
                <a:solidFill>
                  <a:srgbClr val="0F496F"/>
                </a:solidFill>
                <a:effectLst/>
                <a:latin typeface="Arial" panose="020B0604020202020204" pitchFamily="34" charset="0"/>
                <a:hlinkClick r:id="rId8" tooltip="Apple">
                  <a:extLst>
                    <a:ext uri="{A12FA001-AC4F-418D-AE19-62706E023703}">
                      <ahyp:hlinkClr xmlns:ahyp="http://schemas.microsoft.com/office/drawing/2018/hyperlinkcolor" val="tx"/>
                    </a:ext>
                  </a:extLst>
                </a:hlinkClick>
              </a:rPr>
              <a:t>Apple</a:t>
            </a:r>
            <a:r>
              <a:rPr lang="en-US" b="0" i="0">
                <a:solidFill>
                  <a:srgbClr val="0F496F"/>
                </a:solidFill>
                <a:effectLst/>
                <a:latin typeface="Arial" panose="020B0604020202020204" pitchFamily="34" charset="0"/>
              </a:rPr>
              <a:t> korporacijom.</a:t>
            </a:r>
          </a:p>
          <a:p>
            <a:pPr algn="l"/>
            <a:endParaRPr lang="en-US" b="0" i="0">
              <a:solidFill>
                <a:srgbClr val="0F496F"/>
              </a:solidFill>
              <a:effectLst/>
              <a:latin typeface="Arial" panose="020B0604020202020204" pitchFamily="34" charset="0"/>
            </a:endParaRPr>
          </a:p>
          <a:p>
            <a:endParaRPr lang="en-US"/>
          </a:p>
        </p:txBody>
      </p:sp>
      <p:pic>
        <p:nvPicPr>
          <p:cNvPr id="5" name="Picture 4">
            <a:extLst>
              <a:ext uri="{FF2B5EF4-FFF2-40B4-BE49-F238E27FC236}">
                <a16:creationId xmlns:a16="http://schemas.microsoft.com/office/drawing/2014/main" id="{A2E0C653-A0EE-49D8-9249-1877B33DFB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85133" y="440576"/>
            <a:ext cx="2925634" cy="1668918"/>
          </a:xfrm>
          <a:prstGeom prst="rect">
            <a:avLst/>
          </a:prstGeom>
        </p:spPr>
      </p:pic>
    </p:spTree>
    <p:extLst>
      <p:ext uri="{BB962C8B-B14F-4D97-AF65-F5344CB8AC3E}">
        <p14:creationId xmlns:p14="http://schemas.microsoft.com/office/powerpoint/2010/main" val="3398475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B943-92AF-48B5-976E-6767D842C375}"/>
              </a:ext>
            </a:extLst>
          </p:cNvPr>
          <p:cNvSpPr>
            <a:spLocks noGrp="1"/>
          </p:cNvSpPr>
          <p:nvPr>
            <p:ph type="title"/>
          </p:nvPr>
        </p:nvSpPr>
        <p:spPr/>
        <p:txBody>
          <a:bodyPr/>
          <a:lstStyle/>
          <a:p>
            <a:pPr algn="ctr"/>
            <a:r>
              <a:rPr lang="en-US"/>
              <a:t>Procesorski hladnjak</a:t>
            </a:r>
          </a:p>
        </p:txBody>
      </p:sp>
      <p:sp>
        <p:nvSpPr>
          <p:cNvPr id="3" name="Content Placeholder 2">
            <a:extLst>
              <a:ext uri="{FF2B5EF4-FFF2-40B4-BE49-F238E27FC236}">
                <a16:creationId xmlns:a16="http://schemas.microsoft.com/office/drawing/2014/main" id="{E1C63EA0-F62F-4D9B-8C67-DF974178612C}"/>
              </a:ext>
            </a:extLst>
          </p:cNvPr>
          <p:cNvSpPr>
            <a:spLocks noGrp="1"/>
          </p:cNvSpPr>
          <p:nvPr>
            <p:ph idx="1"/>
          </p:nvPr>
        </p:nvSpPr>
        <p:spPr/>
        <p:txBody>
          <a:bodyPr/>
          <a:lstStyle/>
          <a:p>
            <a:pPr algn="l"/>
            <a:r>
              <a:rPr lang="en-US" b="0" i="0">
                <a:solidFill>
                  <a:srgbClr val="0F496F"/>
                </a:solidFill>
                <a:effectLst/>
                <a:latin typeface="Arial" panose="020B0604020202020204" pitchFamily="34" charset="0"/>
              </a:rPr>
              <a:t>Većina </a:t>
            </a:r>
            <a:r>
              <a:rPr lang="en-US" b="0" i="0" u="none" strike="noStrike">
                <a:solidFill>
                  <a:srgbClr val="0F496F"/>
                </a:solidFill>
                <a:effectLst/>
                <a:latin typeface="Arial" panose="020B0604020202020204" pitchFamily="34" charset="0"/>
                <a:hlinkClick r:id="rId2" tooltip="Procesor">
                  <a:extLst>
                    <a:ext uri="{A12FA001-AC4F-418D-AE19-62706E023703}">
                      <ahyp:hlinkClr xmlns:ahyp="http://schemas.microsoft.com/office/drawing/2018/hyperlinkcolor" val="tx"/>
                    </a:ext>
                  </a:extLst>
                </a:hlinkClick>
              </a:rPr>
              <a:t>procesora</a:t>
            </a:r>
            <a:r>
              <a:rPr lang="en-US" b="0" i="0">
                <a:solidFill>
                  <a:srgbClr val="0F496F"/>
                </a:solidFill>
                <a:effectLst/>
                <a:latin typeface="Arial" panose="020B0604020202020204" pitchFamily="34" charset="0"/>
              </a:rPr>
              <a:t> zahtjeva hlađenje zbog određenog zagrijavanja jezgre procesora. Postoji nekoliko vrsta hlađenja procesora:</a:t>
            </a:r>
          </a:p>
          <a:p>
            <a:pPr algn="l">
              <a:buFont typeface="Arial" panose="020B0604020202020204" pitchFamily="34" charset="0"/>
              <a:buChar char="•"/>
            </a:pPr>
            <a:r>
              <a:rPr lang="en-US" b="0" i="0">
                <a:solidFill>
                  <a:srgbClr val="0F496F"/>
                </a:solidFill>
                <a:effectLst/>
                <a:latin typeface="Arial" panose="020B0604020202020204" pitchFamily="34" charset="0"/>
              </a:rPr>
              <a:t>Pasivno hlađenje (uključuje se povremeno, i to u slučaju kada se hardver previše zagrije)</a:t>
            </a:r>
          </a:p>
          <a:p>
            <a:pPr algn="l">
              <a:buFont typeface="Arial" panose="020B0604020202020204" pitchFamily="34" charset="0"/>
              <a:buChar char="•"/>
            </a:pPr>
            <a:r>
              <a:rPr lang="en-US" b="0" i="0">
                <a:solidFill>
                  <a:srgbClr val="0F496F"/>
                </a:solidFill>
                <a:effectLst/>
                <a:latin typeface="Arial" panose="020B0604020202020204" pitchFamily="34" charset="0"/>
              </a:rPr>
              <a:t>Aktivno hlađenje(hlađenje koje se pali kad se pokrene računar i gasi kad se ugasi računar)</a:t>
            </a:r>
          </a:p>
          <a:p>
            <a:pPr algn="l">
              <a:buFont typeface="Arial" panose="020B0604020202020204" pitchFamily="34" charset="0"/>
              <a:buChar char="•"/>
            </a:pPr>
            <a:r>
              <a:rPr lang="en-US" b="0" i="0">
                <a:solidFill>
                  <a:srgbClr val="0F496F"/>
                </a:solidFill>
                <a:effectLst/>
                <a:latin typeface="Arial" panose="020B0604020202020204" pitchFamily="34" charset="0"/>
              </a:rPr>
              <a:t>Vodeno hlađenje</a:t>
            </a:r>
            <a:br>
              <a:rPr lang="en-US" b="0" i="0">
                <a:solidFill>
                  <a:srgbClr val="0F496F"/>
                </a:solidFill>
                <a:effectLst/>
                <a:latin typeface="Arial" panose="020B0604020202020204" pitchFamily="34" charset="0"/>
              </a:rPr>
            </a:br>
            <a:r>
              <a:rPr lang="en-US" b="0" i="0">
                <a:solidFill>
                  <a:srgbClr val="0F496F"/>
                </a:solidFill>
                <a:effectLst/>
                <a:latin typeface="Arial" panose="020B0604020202020204" pitchFamily="34" charset="0"/>
              </a:rPr>
              <a:t>(svi hladnjaci ovog tipa rade na sličnom principu - tako što voda cirkuliše i hladi ploču (dosta su tiši od ostalih hladnjaka))</a:t>
            </a:r>
          </a:p>
          <a:p>
            <a:endParaRPr lang="en-US"/>
          </a:p>
        </p:txBody>
      </p:sp>
      <p:pic>
        <p:nvPicPr>
          <p:cNvPr id="5" name="Picture 4">
            <a:extLst>
              <a:ext uri="{FF2B5EF4-FFF2-40B4-BE49-F238E27FC236}">
                <a16:creationId xmlns:a16="http://schemas.microsoft.com/office/drawing/2014/main" id="{9A5E37A3-29F4-4973-8A32-2D77161AA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1006" y="1036756"/>
            <a:ext cx="2866768" cy="2913354"/>
          </a:xfrm>
          <a:prstGeom prst="rect">
            <a:avLst/>
          </a:prstGeom>
        </p:spPr>
      </p:pic>
    </p:spTree>
    <p:extLst>
      <p:ext uri="{BB962C8B-B14F-4D97-AF65-F5344CB8AC3E}">
        <p14:creationId xmlns:p14="http://schemas.microsoft.com/office/powerpoint/2010/main" val="2295181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409C-06B2-4039-804D-828B255EF825}"/>
              </a:ext>
            </a:extLst>
          </p:cNvPr>
          <p:cNvSpPr>
            <a:spLocks noGrp="1"/>
          </p:cNvSpPr>
          <p:nvPr>
            <p:ph type="title"/>
          </p:nvPr>
        </p:nvSpPr>
        <p:spPr/>
        <p:txBody>
          <a:bodyPr/>
          <a:lstStyle/>
          <a:p>
            <a:pPr algn="ctr"/>
            <a:r>
              <a:rPr lang="en-US"/>
              <a:t>Maticne ploce</a:t>
            </a:r>
          </a:p>
        </p:txBody>
      </p:sp>
      <p:sp>
        <p:nvSpPr>
          <p:cNvPr id="3" name="Content Placeholder 2">
            <a:extLst>
              <a:ext uri="{FF2B5EF4-FFF2-40B4-BE49-F238E27FC236}">
                <a16:creationId xmlns:a16="http://schemas.microsoft.com/office/drawing/2014/main" id="{1D4AFCA7-C475-4713-8295-BE7FC696B21C}"/>
              </a:ext>
            </a:extLst>
          </p:cNvPr>
          <p:cNvSpPr>
            <a:spLocks noGrp="1"/>
          </p:cNvSpPr>
          <p:nvPr>
            <p:ph idx="1"/>
          </p:nvPr>
        </p:nvSpPr>
        <p:spPr/>
        <p:txBody>
          <a:bodyPr>
            <a:normAutofit fontScale="85000" lnSpcReduction="10000"/>
          </a:bodyPr>
          <a:lstStyle/>
          <a:p>
            <a:r>
              <a:rPr lang="en-US" b="1" i="0">
                <a:solidFill>
                  <a:srgbClr val="0F496F"/>
                </a:solidFill>
                <a:effectLst/>
                <a:latin typeface="Arial" panose="020B0604020202020204" pitchFamily="34" charset="0"/>
              </a:rPr>
              <a:t>Matična ploča</a:t>
            </a:r>
            <a:r>
              <a:rPr lang="en-US" b="0" i="0">
                <a:solidFill>
                  <a:srgbClr val="0F496F"/>
                </a:solidFill>
                <a:effectLst/>
                <a:latin typeface="Arial" panose="020B0604020202020204" pitchFamily="34" charset="0"/>
              </a:rPr>
              <a:t> je deo </a:t>
            </a:r>
            <a:r>
              <a:rPr lang="en-US" b="0" i="0" strike="noStrike">
                <a:solidFill>
                  <a:srgbClr val="0F496F"/>
                </a:solidFill>
                <a:effectLst/>
                <a:latin typeface="Arial" panose="020B0604020202020204" pitchFamily="34" charset="0"/>
                <a:hlinkClick r:id="rId2" tooltip="Kompjuter">
                  <a:extLst>
                    <a:ext uri="{A12FA001-AC4F-418D-AE19-62706E023703}">
                      <ahyp:hlinkClr xmlns:ahyp="http://schemas.microsoft.com/office/drawing/2018/hyperlinkcolor" val="tx"/>
                    </a:ext>
                  </a:extLst>
                </a:hlinkClick>
              </a:rPr>
              <a:t>računara</a:t>
            </a:r>
            <a:r>
              <a:rPr lang="en-US" b="0" i="0">
                <a:solidFill>
                  <a:srgbClr val="0F496F"/>
                </a:solidFill>
                <a:effectLst/>
                <a:latin typeface="Arial" panose="020B0604020202020204" pitchFamily="34" charset="0"/>
              </a:rPr>
              <a:t> koji veže sve komponente na njoj te omogućava komunikaciju između raznih dijelova u </a:t>
            </a:r>
            <a:r>
              <a:rPr lang="en-US" b="0" i="0" strike="noStrike">
                <a:solidFill>
                  <a:srgbClr val="0F496F"/>
                </a:solidFill>
                <a:effectLst/>
                <a:latin typeface="Arial" panose="020B0604020202020204" pitchFamily="34" charset="0"/>
                <a:hlinkClick r:id="rId2" tooltip="Kompjuter">
                  <a:extLst>
                    <a:ext uri="{A12FA001-AC4F-418D-AE19-62706E023703}">
                      <ahyp:hlinkClr xmlns:ahyp="http://schemas.microsoft.com/office/drawing/2018/hyperlinkcolor" val="tx"/>
                    </a:ext>
                  </a:extLst>
                </a:hlinkClick>
              </a:rPr>
              <a:t>računaru</a:t>
            </a:r>
            <a:r>
              <a:rPr lang="en-US" b="0" i="0">
                <a:solidFill>
                  <a:srgbClr val="0F496F"/>
                </a:solidFill>
                <a:effectLst/>
                <a:latin typeface="Arial" panose="020B0604020202020204" pitchFamily="34" charset="0"/>
              </a:rPr>
              <a:t>, praktično matična ploča je dom za ostale komponente. Od matične ploče mnogo toga zavisi, matična ploča direktno utiče na performanse </a:t>
            </a:r>
            <a:r>
              <a:rPr lang="en-US" b="0" i="0" strike="noStrike">
                <a:solidFill>
                  <a:srgbClr val="0F496F"/>
                </a:solidFill>
                <a:effectLst/>
                <a:latin typeface="Arial" panose="020B0604020202020204" pitchFamily="34" charset="0"/>
                <a:hlinkClick r:id="rId2" tooltip="Kompjuter">
                  <a:extLst>
                    <a:ext uri="{A12FA001-AC4F-418D-AE19-62706E023703}">
                      <ahyp:hlinkClr xmlns:ahyp="http://schemas.microsoft.com/office/drawing/2018/hyperlinkcolor" val="tx"/>
                    </a:ext>
                  </a:extLst>
                </a:hlinkClick>
              </a:rPr>
              <a:t>računara</a:t>
            </a:r>
            <a:r>
              <a:rPr lang="en-US" b="0" i="0">
                <a:solidFill>
                  <a:srgbClr val="0F496F"/>
                </a:solidFill>
                <a:effectLst/>
                <a:latin typeface="Arial" panose="020B0604020202020204" pitchFamily="34" charset="0"/>
              </a:rPr>
              <a:t> shodno mogućnostima njenog </a:t>
            </a:r>
            <a:r>
              <a:rPr lang="en-US" b="0" i="0" strike="noStrike">
                <a:solidFill>
                  <a:srgbClr val="0F496F"/>
                </a:solidFill>
                <a:effectLst/>
                <a:latin typeface="Arial" panose="020B0604020202020204" pitchFamily="34" charset="0"/>
                <a:hlinkClick r:id="rId3" tooltip="Chipset">
                  <a:extLst>
                    <a:ext uri="{A12FA001-AC4F-418D-AE19-62706E023703}">
                      <ahyp:hlinkClr xmlns:ahyp="http://schemas.microsoft.com/office/drawing/2018/hyperlinkcolor" val="tx"/>
                    </a:ext>
                  </a:extLst>
                </a:hlinkClick>
              </a:rPr>
              <a:t>čipseta</a:t>
            </a:r>
            <a:r>
              <a:rPr lang="en-US" b="0" i="0">
                <a:solidFill>
                  <a:srgbClr val="0F496F"/>
                </a:solidFill>
                <a:effectLst/>
                <a:latin typeface="Arial" panose="020B0604020202020204" pitchFamily="34" charset="0"/>
              </a:rPr>
              <a:t>, </a:t>
            </a:r>
            <a:r>
              <a:rPr lang="en-US" b="0" i="0" strike="noStrike">
                <a:solidFill>
                  <a:srgbClr val="0F496F"/>
                </a:solidFill>
                <a:effectLst/>
                <a:latin typeface="Arial" panose="020B0604020202020204" pitchFamily="34" charset="0"/>
                <a:hlinkClick r:id="rId4" tooltip="Socket (još nenapisan)">
                  <a:extLst>
                    <a:ext uri="{A12FA001-AC4F-418D-AE19-62706E023703}">
                      <ahyp:hlinkClr xmlns:ahyp="http://schemas.microsoft.com/office/drawing/2018/hyperlinkcolor" val="tx"/>
                    </a:ext>
                  </a:extLst>
                </a:hlinkClick>
              </a:rPr>
              <a:t>socketa</a:t>
            </a:r>
            <a:r>
              <a:rPr lang="en-US" b="0" i="0">
                <a:solidFill>
                  <a:srgbClr val="0F496F"/>
                </a:solidFill>
                <a:effectLst/>
                <a:latin typeface="Arial" panose="020B0604020202020204" pitchFamily="34" charset="0"/>
              </a:rPr>
              <a:t> i same izvedbe matične ploče ona podržava ili ne podržava različite vrste procesora. Po dodacima ugrađenim u matične ploče imamo one osnovne i druge. Danas obavezni osnovni ugrađeni dijelovi su </a:t>
            </a:r>
            <a:r>
              <a:rPr lang="en-US" b="0" i="0" strike="noStrike">
                <a:solidFill>
                  <a:srgbClr val="0F496F"/>
                </a:solidFill>
                <a:effectLst/>
                <a:latin typeface="Arial" panose="020B0604020202020204" pitchFamily="34" charset="0"/>
                <a:hlinkClick r:id="rId5" tooltip="Flopi disk">
                  <a:extLst>
                    <a:ext uri="{A12FA001-AC4F-418D-AE19-62706E023703}">
                      <ahyp:hlinkClr xmlns:ahyp="http://schemas.microsoft.com/office/drawing/2018/hyperlinkcolor" val="tx"/>
                    </a:ext>
                  </a:extLst>
                </a:hlinkClick>
              </a:rPr>
              <a:t>floppy</a:t>
            </a:r>
            <a:r>
              <a:rPr lang="en-US" b="0" i="0">
                <a:solidFill>
                  <a:srgbClr val="0F496F"/>
                </a:solidFill>
                <a:effectLst/>
                <a:latin typeface="Arial" panose="020B0604020202020204" pitchFamily="34" charset="0"/>
              </a:rPr>
              <a:t>, </a:t>
            </a:r>
            <a:r>
              <a:rPr lang="en-US" b="0" i="0" strike="noStrike">
                <a:solidFill>
                  <a:srgbClr val="0F496F"/>
                </a:solidFill>
                <a:effectLst/>
                <a:latin typeface="Arial" panose="020B0604020202020204" pitchFamily="34" charset="0"/>
                <a:hlinkClick r:id="rId6" tooltip="ATA (još nenapisan)">
                  <a:extLst>
                    <a:ext uri="{A12FA001-AC4F-418D-AE19-62706E023703}">
                      <ahyp:hlinkClr xmlns:ahyp="http://schemas.microsoft.com/office/drawing/2018/hyperlinkcolor" val="tx"/>
                    </a:ext>
                  </a:extLst>
                </a:hlinkClick>
              </a:rPr>
              <a:t>ATA</a:t>
            </a:r>
            <a:r>
              <a:rPr lang="en-US" b="0" i="0">
                <a:solidFill>
                  <a:srgbClr val="0F496F"/>
                </a:solidFill>
                <a:effectLst/>
                <a:latin typeface="Arial" panose="020B0604020202020204" pitchFamily="34" charset="0"/>
              </a:rPr>
              <a:t> i </a:t>
            </a:r>
            <a:r>
              <a:rPr lang="en-US" b="0" i="0" strike="noStrike">
                <a:solidFill>
                  <a:srgbClr val="0F496F"/>
                </a:solidFill>
                <a:effectLst/>
                <a:latin typeface="Arial" panose="020B0604020202020204" pitchFamily="34" charset="0"/>
                <a:hlinkClick r:id="rId7" tooltip="SATA (još nenapisan)">
                  <a:extLst>
                    <a:ext uri="{A12FA001-AC4F-418D-AE19-62706E023703}">
                      <ahyp:hlinkClr xmlns:ahyp="http://schemas.microsoft.com/office/drawing/2018/hyperlinkcolor" val="tx"/>
                    </a:ext>
                  </a:extLst>
                </a:hlinkClick>
              </a:rPr>
              <a:t>SATA</a:t>
            </a:r>
            <a:r>
              <a:rPr lang="en-US" b="0" i="0">
                <a:solidFill>
                  <a:srgbClr val="0F496F"/>
                </a:solidFill>
                <a:effectLst/>
                <a:latin typeface="Arial" panose="020B0604020202020204" pitchFamily="34" charset="0"/>
              </a:rPr>
              <a:t> kontroleri, utori za miša, USB utor i tipkovnice. Svi proizvođači matičnih ploča barem na dijelu svojih proizvoda ugrađuju još i zvučni čip, grafički čip, </a:t>
            </a:r>
            <a:r>
              <a:rPr lang="en-US" b="0" i="0" strike="noStrike">
                <a:solidFill>
                  <a:srgbClr val="0F496F"/>
                </a:solidFill>
                <a:effectLst/>
                <a:latin typeface="Arial" panose="020B0604020202020204" pitchFamily="34" charset="0"/>
                <a:hlinkClick r:id="rId8" tooltip="LAN (još nenapisan)">
                  <a:extLst>
                    <a:ext uri="{A12FA001-AC4F-418D-AE19-62706E023703}">
                      <ahyp:hlinkClr xmlns:ahyp="http://schemas.microsoft.com/office/drawing/2018/hyperlinkcolor" val="tx"/>
                    </a:ext>
                  </a:extLst>
                </a:hlinkClick>
              </a:rPr>
              <a:t>LAN</a:t>
            </a:r>
            <a:r>
              <a:rPr lang="en-US" b="0" i="0">
                <a:solidFill>
                  <a:srgbClr val="0F496F"/>
                </a:solidFill>
                <a:effectLst/>
                <a:latin typeface="Arial" panose="020B0604020202020204" pitchFamily="34" charset="0"/>
              </a:rPr>
              <a:t> (mrežni) čip, pa čak i </a:t>
            </a:r>
            <a:r>
              <a:rPr lang="en-US" b="0" i="0" strike="noStrike">
                <a:solidFill>
                  <a:srgbClr val="0F496F"/>
                </a:solidFill>
                <a:effectLst/>
                <a:latin typeface="Arial" panose="020B0604020202020204" pitchFamily="34" charset="0"/>
                <a:hlinkClick r:id="rId9" tooltip="Procesor">
                  <a:extLst>
                    <a:ext uri="{A12FA001-AC4F-418D-AE19-62706E023703}">
                      <ahyp:hlinkClr xmlns:ahyp="http://schemas.microsoft.com/office/drawing/2018/hyperlinkcolor" val="tx"/>
                    </a:ext>
                  </a:extLst>
                </a:hlinkClick>
              </a:rPr>
              <a:t>procesor</a:t>
            </a:r>
            <a:r>
              <a:rPr lang="en-US" b="0" i="0">
                <a:solidFill>
                  <a:srgbClr val="0F496F"/>
                </a:solidFill>
                <a:effectLst/>
                <a:latin typeface="Arial" panose="020B0604020202020204" pitchFamily="34" charset="0"/>
              </a:rPr>
              <a:t> (VIA). Kroz godine pojavljivali su se razni standardi za matične ploče, tzv. Form Factor koji određuje oblik i veličinu matične ploče, danas je uobičajeni ATX standard, dok imamo i njegovu micro inačicu mATX, logično napravljene da bi se mogle smjestiti u manja </a:t>
            </a:r>
            <a:r>
              <a:rPr lang="en-US" b="0" i="0" strike="noStrike">
                <a:solidFill>
                  <a:srgbClr val="0F496F"/>
                </a:solidFill>
                <a:effectLst/>
                <a:latin typeface="Arial" panose="020B0604020202020204" pitchFamily="34" charset="0"/>
                <a:hlinkClick r:id="rId10" tooltip="Kućište (još nenapisan)">
                  <a:extLst>
                    <a:ext uri="{A12FA001-AC4F-418D-AE19-62706E023703}">
                      <ahyp:hlinkClr xmlns:ahyp="http://schemas.microsoft.com/office/drawing/2018/hyperlinkcolor" val="tx"/>
                    </a:ext>
                  </a:extLst>
                </a:hlinkClick>
              </a:rPr>
              <a:t>kućišta</a:t>
            </a:r>
            <a:r>
              <a:rPr lang="en-US" b="0" i="0">
                <a:solidFill>
                  <a:srgbClr val="0F496F"/>
                </a:solidFill>
                <a:effectLst/>
                <a:latin typeface="Arial" panose="020B0604020202020204" pitchFamily="34" charset="0"/>
              </a:rPr>
              <a:t>, dok je obična ATX ploča nešto veća. Također postoji stari AT standard koji je osnova ATX-a, ali se danas više ne proizvode matične ploče</a:t>
            </a:r>
            <a:endParaRPr lang="en-US">
              <a:solidFill>
                <a:srgbClr val="0F496F"/>
              </a:solidFill>
            </a:endParaRPr>
          </a:p>
        </p:txBody>
      </p:sp>
      <p:pic>
        <p:nvPicPr>
          <p:cNvPr id="5" name="Picture 4">
            <a:extLst>
              <a:ext uri="{FF2B5EF4-FFF2-40B4-BE49-F238E27FC236}">
                <a16:creationId xmlns:a16="http://schemas.microsoft.com/office/drawing/2014/main" id="{A8CEC0BA-CD10-4581-A24C-467C951CCD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52710" y="212382"/>
            <a:ext cx="2964678" cy="2158286"/>
          </a:xfrm>
          <a:prstGeom prst="rect">
            <a:avLst/>
          </a:prstGeom>
        </p:spPr>
      </p:pic>
    </p:spTree>
    <p:extLst>
      <p:ext uri="{BB962C8B-B14F-4D97-AF65-F5344CB8AC3E}">
        <p14:creationId xmlns:p14="http://schemas.microsoft.com/office/powerpoint/2010/main" val="101520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0F40-407E-45EC-9EB7-9025CE945941}"/>
              </a:ext>
            </a:extLst>
          </p:cNvPr>
          <p:cNvSpPr>
            <a:spLocks noGrp="1"/>
          </p:cNvSpPr>
          <p:nvPr>
            <p:ph type="title"/>
          </p:nvPr>
        </p:nvSpPr>
        <p:spPr/>
        <p:txBody>
          <a:bodyPr/>
          <a:lstStyle/>
          <a:p>
            <a:pPr algn="ctr"/>
            <a:r>
              <a:rPr lang="en-US"/>
              <a:t>Ram Memorija</a:t>
            </a:r>
          </a:p>
        </p:txBody>
      </p:sp>
      <p:sp>
        <p:nvSpPr>
          <p:cNvPr id="3" name="Content Placeholder 2">
            <a:extLst>
              <a:ext uri="{FF2B5EF4-FFF2-40B4-BE49-F238E27FC236}">
                <a16:creationId xmlns:a16="http://schemas.microsoft.com/office/drawing/2014/main" id="{4B4B2D9B-8CA2-4522-94E0-937B56C019C9}"/>
              </a:ext>
            </a:extLst>
          </p:cNvPr>
          <p:cNvSpPr>
            <a:spLocks noGrp="1"/>
          </p:cNvSpPr>
          <p:nvPr>
            <p:ph idx="1"/>
          </p:nvPr>
        </p:nvSpPr>
        <p:spPr>
          <a:xfrm>
            <a:off x="684212" y="280086"/>
            <a:ext cx="8534400" cy="4399006"/>
          </a:xfrm>
        </p:spPr>
        <p:txBody>
          <a:bodyPr>
            <a:normAutofit fontScale="62500" lnSpcReduction="20000"/>
          </a:bodyPr>
          <a:lstStyle/>
          <a:p>
            <a:pPr algn="l"/>
            <a:r>
              <a:rPr lang="en-US" sz="2600" b="1" i="0">
                <a:solidFill>
                  <a:srgbClr val="0F496F"/>
                </a:solidFill>
                <a:effectLst/>
                <a:latin typeface="Arial" panose="020B0604020202020204" pitchFamily="34" charset="0"/>
              </a:rPr>
              <a:t>RAM</a:t>
            </a:r>
            <a:r>
              <a:rPr lang="en-US" sz="2600" b="0" i="0">
                <a:solidFill>
                  <a:srgbClr val="0F496F"/>
                </a:solidFill>
                <a:effectLst/>
                <a:latin typeface="Arial" panose="020B0604020202020204" pitchFamily="34" charset="0"/>
              </a:rPr>
              <a:t> (</a:t>
            </a:r>
            <a:r>
              <a:rPr lang="sr-Cyrl-RS" sz="2600" b="0" i="0" u="none" strike="noStrike">
                <a:solidFill>
                  <a:srgbClr val="0F496F"/>
                </a:solidFill>
                <a:effectLst/>
                <a:latin typeface="Arial" panose="020B0604020202020204" pitchFamily="34" charset="0"/>
                <a:hlinkClick r:id="rId2" tooltip="Енглески језик">
                  <a:extLst>
                    <a:ext uri="{A12FA001-AC4F-418D-AE19-62706E023703}">
                      <ahyp:hlinkClr xmlns:ahyp="http://schemas.microsoft.com/office/drawing/2018/hyperlinkcolor" val="tx"/>
                    </a:ext>
                  </a:extLst>
                </a:hlinkClick>
              </a:rPr>
              <a:t>енгл.</a:t>
            </a:r>
            <a:r>
              <a:rPr lang="sr-Cyrl-RS" sz="2600" b="0" i="0">
                <a:solidFill>
                  <a:srgbClr val="0F496F"/>
                </a:solidFill>
                <a:effectLst/>
                <a:latin typeface="Arial" panose="020B0604020202020204" pitchFamily="34" charset="0"/>
              </a:rPr>
              <a:t> </a:t>
            </a:r>
            <a:r>
              <a:rPr lang="en-US" sz="2600" b="0" i="1">
                <a:solidFill>
                  <a:srgbClr val="0F496F"/>
                </a:solidFill>
                <a:effectLst/>
                <a:latin typeface="Arial" panose="020B0604020202020204" pitchFamily="34" charset="0"/>
              </a:rPr>
              <a:t>random-access memory</a:t>
            </a:r>
            <a:r>
              <a:rPr lang="en-US" sz="2600" b="0" i="0">
                <a:solidFill>
                  <a:srgbClr val="0F496F"/>
                </a:solidFill>
                <a:effectLst/>
                <a:latin typeface="Arial" panose="020B0604020202020204" pitchFamily="34" charset="0"/>
              </a:rPr>
              <a:t> — „</a:t>
            </a:r>
            <a:r>
              <a:rPr lang="sr-Cyrl-RS" sz="2600" b="0" i="0">
                <a:solidFill>
                  <a:srgbClr val="0F496F"/>
                </a:solidFill>
                <a:effectLst/>
                <a:latin typeface="Arial" panose="020B0604020202020204" pitchFamily="34" charset="0"/>
              </a:rPr>
              <a:t>меморија са случајним приступом”), означава врсту </a:t>
            </a:r>
            <a:r>
              <a:rPr lang="sr-Cyrl-RS" sz="2600" b="0" i="0" u="none" strike="noStrike">
                <a:solidFill>
                  <a:srgbClr val="0F496F"/>
                </a:solidFill>
                <a:effectLst/>
                <a:latin typeface="Arial" panose="020B0604020202020204" pitchFamily="34" charset="0"/>
                <a:hlinkClick r:id="rId3" tooltip="Рачунарска меморија">
                  <a:extLst>
                    <a:ext uri="{A12FA001-AC4F-418D-AE19-62706E023703}">
                      <ahyp:hlinkClr xmlns:ahyp="http://schemas.microsoft.com/office/drawing/2018/hyperlinkcolor" val="tx"/>
                    </a:ext>
                  </a:extLst>
                </a:hlinkClick>
              </a:rPr>
              <a:t>меморије</a:t>
            </a:r>
            <a:r>
              <a:rPr lang="sr-Cyrl-RS" sz="2600" b="0" i="0">
                <a:solidFill>
                  <a:srgbClr val="0F496F"/>
                </a:solidFill>
                <a:effectLst/>
                <a:latin typeface="Arial" panose="020B0604020202020204" pitchFamily="34" charset="0"/>
              </a:rPr>
              <a:t> која је директно адресибилна и њеном садржају се може приступити по произвољној локацији, а не само редом (секвенцијално, као код трака). </a:t>
            </a:r>
            <a:r>
              <a:rPr lang="en-US" sz="2600" b="0" i="0">
                <a:solidFill>
                  <a:srgbClr val="0F496F"/>
                </a:solidFill>
                <a:effectLst/>
                <a:latin typeface="Arial" panose="020B0604020202020204" pitchFamily="34" charset="0"/>
              </a:rPr>
              <a:t>RAM </a:t>
            </a:r>
            <a:r>
              <a:rPr lang="sr-Cyrl-RS" sz="2600" b="0" i="0">
                <a:solidFill>
                  <a:srgbClr val="0F496F"/>
                </a:solidFill>
                <a:effectLst/>
                <a:latin typeface="Arial" panose="020B0604020202020204" pitchFamily="34" charset="0"/>
              </a:rPr>
              <a:t>дозвољава да се </a:t>
            </a:r>
            <a:r>
              <a:rPr lang="sr-Cyrl-RS" sz="2600" b="0" i="0" u="none" strike="noStrike">
                <a:solidFill>
                  <a:srgbClr val="0F496F"/>
                </a:solidFill>
                <a:effectLst/>
                <a:latin typeface="Arial" panose="020B0604020202020204" pitchFamily="34" charset="0"/>
                <a:hlinkClick r:id="rId4" tooltip="Податак">
                  <a:extLst>
                    <a:ext uri="{A12FA001-AC4F-418D-AE19-62706E023703}">
                      <ahyp:hlinkClr xmlns:ahyp="http://schemas.microsoft.com/office/drawing/2018/hyperlinkcolor" val="tx"/>
                    </a:ext>
                  </a:extLst>
                </a:hlinkClick>
              </a:rPr>
              <a:t>подаци</a:t>
            </a:r>
            <a:r>
              <a:rPr lang="sr-Cyrl-RS" sz="2600" b="0" i="0">
                <a:solidFill>
                  <a:srgbClr val="0F496F"/>
                </a:solidFill>
                <a:effectLst/>
                <a:latin typeface="Arial" panose="020B0604020202020204" pitchFamily="34" charset="0"/>
              </a:rPr>
              <a:t> узимају директно у насумичном редоследу. Код других медијума, попут </a:t>
            </a:r>
            <a:r>
              <a:rPr lang="sr-Cyrl-RS" sz="2600" b="0" i="0" u="none" strike="noStrike">
                <a:solidFill>
                  <a:srgbClr val="0F496F"/>
                </a:solidFill>
                <a:effectLst/>
                <a:latin typeface="Arial" panose="020B0604020202020204" pitchFamily="34" charset="0"/>
                <a:hlinkClick r:id="rId5" tooltip="Тврди диск">
                  <a:extLst>
                    <a:ext uri="{A12FA001-AC4F-418D-AE19-62706E023703}">
                      <ahyp:hlinkClr xmlns:ahyp="http://schemas.microsoft.com/office/drawing/2018/hyperlinkcolor" val="tx"/>
                    </a:ext>
                  </a:extLst>
                </a:hlinkClick>
              </a:rPr>
              <a:t>тврдих дискова</a:t>
            </a:r>
            <a:r>
              <a:rPr lang="sr-Cyrl-RS" sz="2600" b="0" i="0">
                <a:solidFill>
                  <a:srgbClr val="0F496F"/>
                </a:solidFill>
                <a:effectLst/>
                <a:latin typeface="Arial" panose="020B0604020202020204" pitchFamily="34" charset="0"/>
              </a:rPr>
              <a:t>, </a:t>
            </a:r>
            <a:r>
              <a:rPr lang="en-US" sz="2600" b="0" i="0" u="none" strike="noStrike">
                <a:solidFill>
                  <a:srgbClr val="0F496F"/>
                </a:solidFill>
                <a:effectLst/>
                <a:latin typeface="Arial" panose="020B0604020202020204" pitchFamily="34" charset="0"/>
                <a:hlinkClick r:id="rId6" tooltip="Компакт-диск">
                  <a:extLst>
                    <a:ext uri="{A12FA001-AC4F-418D-AE19-62706E023703}">
                      <ahyp:hlinkClr xmlns:ahyp="http://schemas.microsoft.com/office/drawing/2018/hyperlinkcolor" val="tx"/>
                    </a:ext>
                  </a:extLst>
                </a:hlinkClick>
              </a:rPr>
              <a:t>CD</a:t>
            </a:r>
            <a:r>
              <a:rPr lang="en-US" sz="2600" b="0" i="0">
                <a:solidFill>
                  <a:srgbClr val="0F496F"/>
                </a:solidFill>
                <a:effectLst/>
                <a:latin typeface="Arial" panose="020B0604020202020204" pitchFamily="34" charset="0"/>
              </a:rPr>
              <a:t>-</a:t>
            </a:r>
            <a:r>
              <a:rPr lang="sr-Cyrl-RS" sz="2600" b="0" i="0">
                <a:solidFill>
                  <a:srgbClr val="0F496F"/>
                </a:solidFill>
                <a:effectLst/>
                <a:latin typeface="Arial" panose="020B0604020202020204" pitchFamily="34" charset="0"/>
              </a:rPr>
              <a:t>ова, </a:t>
            </a:r>
            <a:r>
              <a:rPr lang="en-US" sz="2600" b="0" i="0" u="none" strike="noStrike">
                <a:solidFill>
                  <a:srgbClr val="0F496F"/>
                </a:solidFill>
                <a:effectLst/>
                <a:latin typeface="Arial" panose="020B0604020202020204" pitchFamily="34" charset="0"/>
                <a:hlinkClick r:id="rId7" tooltip="DVD">
                  <a:extLst>
                    <a:ext uri="{A12FA001-AC4F-418D-AE19-62706E023703}">
                      <ahyp:hlinkClr xmlns:ahyp="http://schemas.microsoft.com/office/drawing/2018/hyperlinkcolor" val="tx"/>
                    </a:ext>
                  </a:extLst>
                </a:hlinkClick>
              </a:rPr>
              <a:t>DVD</a:t>
            </a:r>
            <a:r>
              <a:rPr lang="en-US" sz="2600" b="0" i="0">
                <a:solidFill>
                  <a:srgbClr val="0F496F"/>
                </a:solidFill>
                <a:effectLst/>
                <a:latin typeface="Arial" panose="020B0604020202020204" pitchFamily="34" charset="0"/>
              </a:rPr>
              <a:t>-</a:t>
            </a:r>
            <a:r>
              <a:rPr lang="sr-Cyrl-RS" sz="2600" b="0" i="0">
                <a:solidFill>
                  <a:srgbClr val="0F496F"/>
                </a:solidFill>
                <a:effectLst/>
                <a:latin typeface="Arial" panose="020B0604020202020204" pitchFamily="34" charset="0"/>
              </a:rPr>
              <a:t>ова и магнетних трака, као и примитивних типова меморија попут добош меморије, подаци се записују у предодређеном реду, узастопно, због ограничења механичког дизајна. Због тога, време присутпања датој локацији варира зависно од физичке локације.</a:t>
            </a:r>
          </a:p>
          <a:p>
            <a:pPr algn="l"/>
            <a:r>
              <a:rPr lang="sr-Cyrl-RS" sz="2600" b="0" i="0">
                <a:solidFill>
                  <a:srgbClr val="0F496F"/>
                </a:solidFill>
                <a:effectLst/>
                <a:latin typeface="Arial" panose="020B0604020202020204" pitchFamily="34" charset="0"/>
              </a:rPr>
              <a:t>Најчешће се користи у </a:t>
            </a:r>
            <a:r>
              <a:rPr lang="sr-Cyrl-RS" sz="2600" b="0" i="0" u="none" strike="noStrike">
                <a:solidFill>
                  <a:srgbClr val="0F496F"/>
                </a:solidFill>
                <a:effectLst/>
                <a:latin typeface="Arial" panose="020B0604020202020204" pitchFamily="34" charset="0"/>
                <a:hlinkClick r:id="rId8" tooltip="Рачунар">
                  <a:extLst>
                    <a:ext uri="{A12FA001-AC4F-418D-AE19-62706E023703}">
                      <ahyp:hlinkClr xmlns:ahyp="http://schemas.microsoft.com/office/drawing/2018/hyperlinkcolor" val="tx"/>
                    </a:ext>
                  </a:extLst>
                </a:hlinkClick>
              </a:rPr>
              <a:t>рачунарима</a:t>
            </a:r>
            <a:r>
              <a:rPr lang="sr-Cyrl-RS" sz="2600" b="0" i="0">
                <a:solidFill>
                  <a:srgbClr val="0F496F"/>
                </a:solidFill>
                <a:effectLst/>
                <a:latin typeface="Arial" panose="020B0604020202020204" pitchFamily="34" charset="0"/>
              </a:rPr>
              <a:t> као </a:t>
            </a:r>
            <a:r>
              <a:rPr lang="sr-Cyrl-RS" sz="2600" b="0" i="0" u="none" strike="noStrike">
                <a:solidFill>
                  <a:srgbClr val="0F496F"/>
                </a:solidFill>
                <a:effectLst/>
                <a:latin typeface="Arial" panose="020B0604020202020204" pitchFamily="34" charset="0"/>
                <a:hlinkClick r:id="rId9" tooltip="Примарна меморија">
                  <a:extLst>
                    <a:ext uri="{A12FA001-AC4F-418D-AE19-62706E023703}">
                      <ahyp:hlinkClr xmlns:ahyp="http://schemas.microsoft.com/office/drawing/2018/hyperlinkcolor" val="tx"/>
                    </a:ext>
                  </a:extLst>
                </a:hlinkClick>
              </a:rPr>
              <a:t>примарна или главна меморија</a:t>
            </a:r>
            <a:r>
              <a:rPr lang="sr-Cyrl-RS" sz="2600" b="0" i="0">
                <a:solidFill>
                  <a:srgbClr val="0F496F"/>
                </a:solidFill>
                <a:effectLst/>
                <a:latin typeface="Arial" panose="020B0604020202020204" pitchFamily="34" charset="0"/>
              </a:rPr>
              <a:t>, мада то није неопходно.</a:t>
            </a:r>
          </a:p>
          <a:p>
            <a:pPr algn="l"/>
            <a:r>
              <a:rPr lang="sr-Cyrl-RS" sz="2600" b="0" i="0">
                <a:solidFill>
                  <a:srgbClr val="0F496F"/>
                </a:solidFill>
                <a:effectLst/>
                <a:latin typeface="Arial" panose="020B0604020202020204" pitchFamily="34" charset="0"/>
              </a:rPr>
              <a:t>Данас је </a:t>
            </a:r>
            <a:r>
              <a:rPr lang="en-US" sz="2600" b="0" i="0">
                <a:solidFill>
                  <a:srgbClr val="0F496F"/>
                </a:solidFill>
                <a:effectLst/>
                <a:latin typeface="Arial" panose="020B0604020202020204" pitchFamily="34" charset="0"/>
              </a:rPr>
              <a:t>RAM </a:t>
            </a:r>
            <a:r>
              <a:rPr lang="sr-Cyrl-RS" sz="2600" b="0" i="0">
                <a:solidFill>
                  <a:srgbClr val="0F496F"/>
                </a:solidFill>
                <a:effectLst/>
                <a:latin typeface="Arial" panose="020B0604020202020204" pitchFamily="34" charset="0"/>
              </a:rPr>
              <a:t>у облику интегрисаних кола. Стриктно говорећи, модерни типови </a:t>
            </a:r>
            <a:r>
              <a:rPr lang="en-US" sz="2600" b="0" i="0" u="none" strike="noStrike">
                <a:solidFill>
                  <a:srgbClr val="0F496F"/>
                </a:solidFill>
                <a:effectLst/>
                <a:latin typeface="Arial" panose="020B0604020202020204" pitchFamily="34" charset="0"/>
                <a:hlinkClick r:id="rId10" tooltip="Динамички RAM">
                  <a:extLst>
                    <a:ext uri="{A12FA001-AC4F-418D-AE19-62706E023703}">
                      <ahyp:hlinkClr xmlns:ahyp="http://schemas.microsoft.com/office/drawing/2018/hyperlinkcolor" val="tx"/>
                    </a:ext>
                  </a:extLst>
                </a:hlinkClick>
              </a:rPr>
              <a:t>DRAM</a:t>
            </a:r>
            <a:r>
              <a:rPr lang="en-US" sz="2600" b="0" i="0">
                <a:solidFill>
                  <a:srgbClr val="0F496F"/>
                </a:solidFill>
                <a:effectLst/>
                <a:latin typeface="Arial" panose="020B0604020202020204" pitchFamily="34" charset="0"/>
              </a:rPr>
              <a:t>-</a:t>
            </a:r>
            <a:r>
              <a:rPr lang="sr-Cyrl-RS" sz="2600" b="0" i="0">
                <a:solidFill>
                  <a:srgbClr val="0F496F"/>
                </a:solidFill>
                <a:effectLst/>
                <a:latin typeface="Arial" panose="020B0604020202020204" pitchFamily="34" charset="0"/>
              </a:rPr>
              <a:t>а немају насумичан приступ, пошто се подаци читају у рафалима, иако је име </a:t>
            </a:r>
            <a:r>
              <a:rPr lang="en-US" sz="2600" b="0" i="0">
                <a:solidFill>
                  <a:srgbClr val="0F496F"/>
                </a:solidFill>
                <a:effectLst/>
                <a:latin typeface="Arial" panose="020B0604020202020204" pitchFamily="34" charset="0"/>
              </a:rPr>
              <a:t>DRAM </a:t>
            </a:r>
            <a:r>
              <a:rPr lang="sr-Cyrl-RS" sz="2600" b="0" i="0">
                <a:solidFill>
                  <a:srgbClr val="0F496F"/>
                </a:solidFill>
                <a:effectLst/>
                <a:latin typeface="Arial" panose="020B0604020202020204" pitchFamily="34" charset="0"/>
              </a:rPr>
              <a:t>остало. Ипак многи типови </a:t>
            </a:r>
            <a:r>
              <a:rPr lang="en-US" sz="2600" b="0" i="0" u="none" strike="noStrike">
                <a:solidFill>
                  <a:srgbClr val="0F496F"/>
                </a:solidFill>
                <a:effectLst/>
                <a:latin typeface="Arial" panose="020B0604020202020204" pitchFamily="34" charset="0"/>
                <a:hlinkClick r:id="rId11" tooltip="Статички RAM">
                  <a:extLst>
                    <a:ext uri="{A12FA001-AC4F-418D-AE19-62706E023703}">
                      <ahyp:hlinkClr xmlns:ahyp="http://schemas.microsoft.com/office/drawing/2018/hyperlinkcolor" val="tx"/>
                    </a:ext>
                  </a:extLst>
                </a:hlinkClick>
              </a:rPr>
              <a:t>SRAM</a:t>
            </a:r>
            <a:r>
              <a:rPr lang="en-US" sz="2600" b="0" i="0">
                <a:solidFill>
                  <a:srgbClr val="0F496F"/>
                </a:solidFill>
                <a:effectLst/>
                <a:latin typeface="Arial" panose="020B0604020202020204" pitchFamily="34" charset="0"/>
              </a:rPr>
              <a:t>-</a:t>
            </a:r>
            <a:r>
              <a:rPr lang="sr-Cyrl-RS" sz="2600" b="0" i="0">
                <a:solidFill>
                  <a:srgbClr val="0F496F"/>
                </a:solidFill>
                <a:effectLst/>
                <a:latin typeface="Arial" panose="020B0604020202020204" pitchFamily="34" charset="0"/>
              </a:rPr>
              <a:t>а, </a:t>
            </a:r>
            <a:r>
              <a:rPr lang="en-US" sz="2600" b="0" i="0" u="none" strike="noStrike">
                <a:solidFill>
                  <a:srgbClr val="0F496F"/>
                </a:solidFill>
                <a:effectLst/>
                <a:latin typeface="Arial" panose="020B0604020202020204" pitchFamily="34" charset="0"/>
                <a:hlinkClick r:id="rId12" tooltip="ROM">
                  <a:extLst>
                    <a:ext uri="{A12FA001-AC4F-418D-AE19-62706E023703}">
                      <ahyp:hlinkClr xmlns:ahyp="http://schemas.microsoft.com/office/drawing/2018/hyperlinkcolor" val="tx"/>
                    </a:ext>
                  </a:extLst>
                </a:hlinkClick>
              </a:rPr>
              <a:t>ROM</a:t>
            </a:r>
            <a:r>
              <a:rPr lang="en-US" sz="2600" b="0" i="0">
                <a:solidFill>
                  <a:srgbClr val="0F496F"/>
                </a:solidFill>
                <a:effectLst/>
                <a:latin typeface="Arial" panose="020B0604020202020204" pitchFamily="34" charset="0"/>
              </a:rPr>
              <a:t>-</a:t>
            </a:r>
            <a:r>
              <a:rPr lang="sr-Cyrl-RS" sz="2600" b="0" i="0">
                <a:solidFill>
                  <a:srgbClr val="0F496F"/>
                </a:solidFill>
                <a:effectLst/>
                <a:latin typeface="Arial" panose="020B0604020202020204" pitchFamily="34" charset="0"/>
              </a:rPr>
              <a:t>а, </a:t>
            </a:r>
            <a:r>
              <a:rPr lang="en-US" sz="2600" b="0" i="0">
                <a:solidFill>
                  <a:srgbClr val="0F496F"/>
                </a:solidFill>
                <a:effectLst/>
                <a:latin typeface="Arial" panose="020B0604020202020204" pitchFamily="34" charset="0"/>
              </a:rPr>
              <a:t>OTP-</a:t>
            </a:r>
            <a:r>
              <a:rPr lang="sr-Cyrl-RS" sz="2600" b="0" i="0">
                <a:solidFill>
                  <a:srgbClr val="0F496F"/>
                </a:solidFill>
                <a:effectLst/>
                <a:latin typeface="Arial" panose="020B0604020202020204" pitchFamily="34" charset="0"/>
              </a:rPr>
              <a:t>а и </a:t>
            </a:r>
            <a:r>
              <a:rPr lang="en-US" sz="2600" b="0" i="0">
                <a:solidFill>
                  <a:srgbClr val="0F496F"/>
                </a:solidFill>
                <a:effectLst/>
                <a:latin typeface="Arial" panose="020B0604020202020204" pitchFamily="34" charset="0"/>
              </a:rPr>
              <a:t>NOR </a:t>
            </a:r>
            <a:r>
              <a:rPr lang="sr-Cyrl-RS" sz="2600" b="0" i="0">
                <a:solidFill>
                  <a:srgbClr val="0F496F"/>
                </a:solidFill>
                <a:effectLst/>
                <a:latin typeface="Arial" panose="020B0604020202020204" pitchFamily="34" charset="0"/>
              </a:rPr>
              <a:t>флеша и даље имају случајан приступ и у стриктном смислу.</a:t>
            </a:r>
            <a:r>
              <a:rPr lang="sr-Cyrl-RS" sz="2600" b="0" i="0" u="none" strike="noStrike" baseline="30000">
                <a:solidFill>
                  <a:srgbClr val="0F496F"/>
                </a:solidFill>
                <a:effectLst/>
                <a:latin typeface="Arial" panose="020B0604020202020204" pitchFamily="34" charset="0"/>
                <a:hlinkClick r:id="rId13">
                  <a:extLst>
                    <a:ext uri="{A12FA001-AC4F-418D-AE19-62706E023703}">
                      <ahyp:hlinkClr xmlns:ahyp="http://schemas.microsoft.com/office/drawing/2018/hyperlinkcolor" val="tx"/>
                    </a:ext>
                  </a:extLst>
                </a:hlinkClick>
              </a:rPr>
              <a:t>[1]</a:t>
            </a:r>
            <a:r>
              <a:rPr lang="sr-Cyrl-RS" sz="2600" b="0" i="0">
                <a:solidFill>
                  <a:srgbClr val="0F496F"/>
                </a:solidFill>
                <a:effectLst/>
                <a:latin typeface="Arial" panose="020B0604020202020204" pitchFamily="34" charset="0"/>
              </a:rPr>
              <a:t> </a:t>
            </a:r>
            <a:r>
              <a:rPr lang="en-US" sz="2600" b="0" i="0">
                <a:solidFill>
                  <a:srgbClr val="0F496F"/>
                </a:solidFill>
                <a:effectLst/>
                <a:latin typeface="Arial" panose="020B0604020202020204" pitchFamily="34" charset="0"/>
              </a:rPr>
              <a:t>RAM </a:t>
            </a:r>
            <a:r>
              <a:rPr lang="sr-Cyrl-RS" sz="2600" b="0" i="0">
                <a:solidFill>
                  <a:srgbClr val="0F496F"/>
                </a:solidFill>
                <a:effectLst/>
                <a:latin typeface="Arial" panose="020B0604020202020204" pitchFamily="34" charset="0"/>
              </a:rPr>
              <a:t>се повезује са непостојаним типом меморије (као што су </a:t>
            </a:r>
            <a:r>
              <a:rPr lang="en-US" sz="2600" b="0" i="0">
                <a:solidFill>
                  <a:srgbClr val="0F496F"/>
                </a:solidFill>
                <a:effectLst/>
                <a:latin typeface="Arial" panose="020B0604020202020204" pitchFamily="34" charset="0"/>
              </a:rPr>
              <a:t>DRAM </a:t>
            </a:r>
            <a:r>
              <a:rPr lang="sr-Cyrl-RS" sz="2600" b="0" i="0">
                <a:solidFill>
                  <a:srgbClr val="0F496F"/>
                </a:solidFill>
                <a:effectLst/>
                <a:latin typeface="Arial" panose="020B0604020202020204" pitchFamily="34" charset="0"/>
              </a:rPr>
              <a:t>меморијски модули), где се информације губе ако нестане струје. Многи други типови постојане меморије су </a:t>
            </a:r>
            <a:r>
              <a:rPr lang="en-US" sz="2600" b="0" i="0">
                <a:solidFill>
                  <a:srgbClr val="0F496F"/>
                </a:solidFill>
                <a:effectLst/>
                <a:latin typeface="Arial" panose="020B0604020202020204" pitchFamily="34" charset="0"/>
              </a:rPr>
              <a:t>RAM </a:t>
            </a:r>
            <a:r>
              <a:rPr lang="sr-Cyrl-RS" sz="2600" b="0" i="0">
                <a:solidFill>
                  <a:srgbClr val="0F496F"/>
                </a:solidFill>
                <a:effectLst/>
                <a:latin typeface="Arial" panose="020B0604020202020204" pitchFamily="34" charset="0"/>
              </a:rPr>
              <a:t>такође, укључујући већину </a:t>
            </a:r>
            <a:r>
              <a:rPr lang="en-US" sz="2600" b="0" i="0">
                <a:solidFill>
                  <a:srgbClr val="0F496F"/>
                </a:solidFill>
                <a:effectLst/>
                <a:latin typeface="Arial" panose="020B0604020202020204" pitchFamily="34" charset="0"/>
              </a:rPr>
              <a:t>ROM </a:t>
            </a:r>
            <a:r>
              <a:rPr lang="sr-Cyrl-RS" sz="2600" b="0" i="0">
                <a:solidFill>
                  <a:srgbClr val="0F496F"/>
                </a:solidFill>
                <a:effectLst/>
                <a:latin typeface="Arial" panose="020B0604020202020204" pitchFamily="34" charset="0"/>
              </a:rPr>
              <a:t>и један тип </a:t>
            </a:r>
            <a:r>
              <a:rPr lang="sr-Cyrl-RS" sz="2600" b="0" i="0" u="none" strike="noStrike">
                <a:solidFill>
                  <a:srgbClr val="0F496F"/>
                </a:solidFill>
                <a:effectLst/>
                <a:latin typeface="Arial" panose="020B0604020202020204" pitchFamily="34" charset="0"/>
                <a:hlinkClick r:id="rId14" tooltip="Флеш меморија">
                  <a:extLst>
                    <a:ext uri="{A12FA001-AC4F-418D-AE19-62706E023703}">
                      <ahyp:hlinkClr xmlns:ahyp="http://schemas.microsoft.com/office/drawing/2018/hyperlinkcolor" val="tx"/>
                    </a:ext>
                  </a:extLst>
                </a:hlinkClick>
              </a:rPr>
              <a:t>флеш меморије</a:t>
            </a:r>
            <a:r>
              <a:rPr lang="sr-Cyrl-RS" sz="2600" b="0" i="0">
                <a:solidFill>
                  <a:srgbClr val="0F496F"/>
                </a:solidFill>
                <a:effectLst/>
                <a:latin typeface="Arial" panose="020B0604020202020204" pitchFamily="34" charset="0"/>
              </a:rPr>
              <a:t> зван </a:t>
            </a:r>
            <a:r>
              <a:rPr lang="en-US" sz="2600" b="0" i="0" u="none" strike="noStrike">
                <a:solidFill>
                  <a:srgbClr val="0D2E46"/>
                </a:solidFill>
                <a:effectLst/>
                <a:latin typeface="Arial" panose="020B0604020202020204" pitchFamily="34" charset="0"/>
                <a:hlinkClick r:id="rId15" tooltip="NOR флеш (страница не постоји)">
                  <a:extLst>
                    <a:ext uri="{A12FA001-AC4F-418D-AE19-62706E023703}">
                      <ahyp:hlinkClr xmlns:ahyp="http://schemas.microsoft.com/office/drawing/2018/hyperlinkcolor" val="tx"/>
                    </a:ext>
                  </a:extLst>
                </a:hlinkClick>
              </a:rPr>
              <a:t>NOR </a:t>
            </a:r>
            <a:r>
              <a:rPr lang="sr-Cyrl-RS" sz="2600" b="0" i="0" u="none" strike="noStrike">
                <a:solidFill>
                  <a:srgbClr val="0F496F"/>
                </a:solidFill>
                <a:effectLst/>
                <a:latin typeface="Arial" panose="020B0604020202020204" pitchFamily="34" charset="0"/>
                <a:hlinkClick r:id="rId15" tooltip="NOR флеш (страница не постоји)">
                  <a:extLst>
                    <a:ext uri="{A12FA001-AC4F-418D-AE19-62706E023703}">
                      <ahyp:hlinkClr xmlns:ahyp="http://schemas.microsoft.com/office/drawing/2018/hyperlinkcolor" val="tx"/>
                    </a:ext>
                  </a:extLst>
                </a:hlinkClick>
              </a:rPr>
              <a:t>флеш</a:t>
            </a:r>
            <a:r>
              <a:rPr lang="sr-Cyrl-RS" sz="2600" b="0" i="0">
                <a:solidFill>
                  <a:srgbClr val="0F496F"/>
                </a:solidFill>
                <a:effectLst/>
                <a:latin typeface="Arial" panose="020B0604020202020204" pitchFamily="34" charset="0"/>
              </a:rPr>
              <a:t>. Први </a:t>
            </a:r>
            <a:r>
              <a:rPr lang="en-US" sz="2600" b="0" i="0">
                <a:solidFill>
                  <a:srgbClr val="0F496F"/>
                </a:solidFill>
                <a:effectLst/>
                <a:latin typeface="Arial" panose="020B0604020202020204" pitchFamily="34" charset="0"/>
              </a:rPr>
              <a:t>RAM </a:t>
            </a:r>
            <a:r>
              <a:rPr lang="sr-Cyrl-RS" sz="2600" b="0" i="0">
                <a:solidFill>
                  <a:srgbClr val="0F496F"/>
                </a:solidFill>
                <a:effectLst/>
                <a:latin typeface="Arial" panose="020B0604020202020204" pitchFamily="34" charset="0"/>
              </a:rPr>
              <a:t>модули на тржишту су направљени 1951. и продавани су до краја 1960-их.</a:t>
            </a:r>
          </a:p>
          <a:p>
            <a:endParaRPr lang="en-US"/>
          </a:p>
        </p:txBody>
      </p:sp>
      <p:pic>
        <p:nvPicPr>
          <p:cNvPr id="7" name="Picture 6">
            <a:extLst>
              <a:ext uri="{FF2B5EF4-FFF2-40B4-BE49-F238E27FC236}">
                <a16:creationId xmlns:a16="http://schemas.microsoft.com/office/drawing/2014/main" id="{A1480CD3-B21C-4729-9052-AA9C9AFC4C2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78097" y="280086"/>
            <a:ext cx="3031526" cy="1894704"/>
          </a:xfrm>
          <a:prstGeom prst="rect">
            <a:avLst/>
          </a:prstGeom>
        </p:spPr>
      </p:pic>
    </p:spTree>
    <p:extLst>
      <p:ext uri="{BB962C8B-B14F-4D97-AF65-F5344CB8AC3E}">
        <p14:creationId xmlns:p14="http://schemas.microsoft.com/office/powerpoint/2010/main" val="247762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DD7B-EFD5-42FD-8A24-85D4773F8976}"/>
              </a:ext>
            </a:extLst>
          </p:cNvPr>
          <p:cNvSpPr>
            <a:spLocks noGrp="1"/>
          </p:cNvSpPr>
          <p:nvPr>
            <p:ph type="title"/>
          </p:nvPr>
        </p:nvSpPr>
        <p:spPr/>
        <p:txBody>
          <a:bodyPr/>
          <a:lstStyle/>
          <a:p>
            <a:pPr algn="ctr"/>
            <a:r>
              <a:rPr lang="en-US"/>
              <a:t>HDD</a:t>
            </a:r>
          </a:p>
        </p:txBody>
      </p:sp>
      <p:sp>
        <p:nvSpPr>
          <p:cNvPr id="3" name="Content Placeholder 2">
            <a:extLst>
              <a:ext uri="{FF2B5EF4-FFF2-40B4-BE49-F238E27FC236}">
                <a16:creationId xmlns:a16="http://schemas.microsoft.com/office/drawing/2014/main" id="{DF3293FA-A8D3-4E35-A6AE-2C21BF00424D}"/>
              </a:ext>
            </a:extLst>
          </p:cNvPr>
          <p:cNvSpPr>
            <a:spLocks noGrp="1"/>
          </p:cNvSpPr>
          <p:nvPr>
            <p:ph idx="1"/>
          </p:nvPr>
        </p:nvSpPr>
        <p:spPr/>
        <p:txBody>
          <a:bodyPr>
            <a:normAutofit fontScale="92500" lnSpcReduction="10000"/>
          </a:bodyPr>
          <a:lstStyle/>
          <a:p>
            <a:r>
              <a:rPr lang="en-US" b="1" i="0">
                <a:solidFill>
                  <a:srgbClr val="0F496F"/>
                </a:solidFill>
                <a:effectLst/>
                <a:latin typeface="Arial" panose="020B0604020202020204" pitchFamily="34" charset="0"/>
              </a:rPr>
              <a:t>Tvrdi disk</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2" tooltip="Engleski">
                  <a:extLst>
                    <a:ext uri="{A12FA001-AC4F-418D-AE19-62706E023703}">
                      <ahyp:hlinkClr xmlns:ahyp="http://schemas.microsoft.com/office/drawing/2018/hyperlinkcolor" val="tx"/>
                    </a:ext>
                  </a:extLst>
                </a:hlinkClick>
              </a:rPr>
              <a:t>engl.</a:t>
            </a:r>
            <a:r>
              <a:rPr lang="en-US" b="0" i="0">
                <a:solidFill>
                  <a:srgbClr val="0F496F"/>
                </a:solidFill>
                <a:effectLst/>
                <a:latin typeface="Arial" panose="020B0604020202020204" pitchFamily="34" charset="0"/>
              </a:rPr>
              <a:t> </a:t>
            </a:r>
            <a:r>
              <a:rPr lang="en-US" b="0" i="1">
                <a:solidFill>
                  <a:srgbClr val="0F496F"/>
                </a:solidFill>
                <a:effectLst/>
                <a:latin typeface="Arial" panose="020B0604020202020204" pitchFamily="34" charset="0"/>
              </a:rPr>
              <a:t>Hard Disk</a:t>
            </a:r>
            <a:r>
              <a:rPr lang="en-US" b="0" i="0">
                <a:solidFill>
                  <a:srgbClr val="0F496F"/>
                </a:solidFill>
                <a:effectLst/>
                <a:latin typeface="Arial" panose="020B0604020202020204" pitchFamily="34" charset="0"/>
              </a:rPr>
              <a:t>, prevodi se i kao </a:t>
            </a:r>
            <a:r>
              <a:rPr lang="en-US" b="1" i="0">
                <a:solidFill>
                  <a:srgbClr val="0F496F"/>
                </a:solidFill>
                <a:effectLst/>
                <a:latin typeface="Arial" panose="020B0604020202020204" pitchFamily="34" charset="0"/>
              </a:rPr>
              <a:t>kruti disk</a:t>
            </a:r>
            <a:r>
              <a:rPr lang="en-US" b="0" i="0">
                <a:solidFill>
                  <a:srgbClr val="0F496F"/>
                </a:solidFill>
                <a:effectLst/>
                <a:latin typeface="Arial" panose="020B0604020202020204" pitchFamily="34" charset="0"/>
              </a:rPr>
              <a:t> ili </a:t>
            </a:r>
            <a:r>
              <a:rPr lang="en-US" b="1" i="0">
                <a:solidFill>
                  <a:srgbClr val="0F496F"/>
                </a:solidFill>
                <a:effectLst/>
                <a:latin typeface="Arial" panose="020B0604020202020204" pitchFamily="34" charset="0"/>
              </a:rPr>
              <a:t>čvrsti disk</a:t>
            </a:r>
            <a:r>
              <a:rPr lang="en-US" b="0" i="0">
                <a:solidFill>
                  <a:srgbClr val="0F496F"/>
                </a:solidFill>
                <a:effectLst/>
                <a:latin typeface="Arial" panose="020B0604020202020204" pitchFamily="34" charset="0"/>
              </a:rPr>
              <a:t>) </a:t>
            </a:r>
            <a:r>
              <a:rPr lang="en-US" b="0" i="0" u="none" strike="noStrike">
                <a:solidFill>
                  <a:srgbClr val="0F496F"/>
                </a:solidFill>
                <a:effectLst/>
                <a:latin typeface="Arial" panose="020B0604020202020204" pitchFamily="34" charset="0"/>
                <a:hlinkClick r:id="rId3" tooltip="Sekundarno">
                  <a:extLst>
                    <a:ext uri="{A12FA001-AC4F-418D-AE19-62706E023703}">
                      <ahyp:hlinkClr xmlns:ahyp="http://schemas.microsoft.com/office/drawing/2018/hyperlinkcolor" val="tx"/>
                    </a:ext>
                  </a:extLst>
                </a:hlinkClick>
              </a:rPr>
              <a:t>sekundarna</a:t>
            </a:r>
            <a:r>
              <a:rPr lang="en-US" b="0" i="0">
                <a:solidFill>
                  <a:srgbClr val="0F496F"/>
                </a:solidFill>
                <a:effectLst/>
                <a:latin typeface="Arial" panose="020B0604020202020204" pitchFamily="34" charset="0"/>
              </a:rPr>
              <a:t> je jedinica za </a:t>
            </a:r>
            <a:r>
              <a:rPr lang="en-US" b="0" i="0" u="none" strike="noStrike">
                <a:solidFill>
                  <a:srgbClr val="0F496F"/>
                </a:solidFill>
                <a:effectLst/>
                <a:latin typeface="Arial" panose="020B0604020202020204" pitchFamily="34" charset="0"/>
                <a:hlinkClick r:id="rId4" tooltip="Pohrana podataka (stranica ne postoji)">
                  <a:extLst>
                    <a:ext uri="{A12FA001-AC4F-418D-AE19-62706E023703}">
                      <ahyp:hlinkClr xmlns:ahyp="http://schemas.microsoft.com/office/drawing/2018/hyperlinkcolor" val="tx"/>
                    </a:ext>
                  </a:extLst>
                </a:hlinkClick>
              </a:rPr>
              <a:t>pohranu podataka</a:t>
            </a:r>
            <a:r>
              <a:rPr lang="en-US" b="0" i="0">
                <a:solidFill>
                  <a:srgbClr val="0F496F"/>
                </a:solidFill>
                <a:effectLst/>
                <a:latin typeface="Arial" panose="020B0604020202020204" pitchFamily="34" charset="0"/>
              </a:rPr>
              <a:t> u </a:t>
            </a:r>
            <a:r>
              <a:rPr lang="en-US" b="0" i="0" u="none" strike="noStrike">
                <a:solidFill>
                  <a:srgbClr val="0F496F"/>
                </a:solidFill>
                <a:effectLst/>
                <a:latin typeface="Arial" panose="020B0604020202020204" pitchFamily="34" charset="0"/>
                <a:hlinkClick r:id="rId5" tooltip="Računalo">
                  <a:extLst>
                    <a:ext uri="{A12FA001-AC4F-418D-AE19-62706E023703}">
                      <ahyp:hlinkClr xmlns:ahyp="http://schemas.microsoft.com/office/drawing/2018/hyperlinkcolor" val="tx"/>
                    </a:ext>
                  </a:extLst>
                </a:hlinkClick>
              </a:rPr>
              <a:t>računalima</a:t>
            </a:r>
            <a:r>
              <a:rPr lang="en-US" b="0" i="0">
                <a:solidFill>
                  <a:srgbClr val="0F496F"/>
                </a:solidFill>
                <a:effectLst/>
                <a:latin typeface="Arial" panose="020B0604020202020204" pitchFamily="34" charset="0"/>
              </a:rPr>
              <a:t>. Tvrdi diskovi su se pojavili na tehnološkoj sceni </a:t>
            </a:r>
            <a:r>
              <a:rPr lang="en-US" b="0" i="0" u="none" strike="noStrike">
                <a:solidFill>
                  <a:srgbClr val="0F496F"/>
                </a:solidFill>
                <a:effectLst/>
                <a:latin typeface="Arial" panose="020B0604020202020204" pitchFamily="34" charset="0"/>
                <a:hlinkClick r:id="rId6" tooltip="1956.">
                  <a:extLst>
                    <a:ext uri="{A12FA001-AC4F-418D-AE19-62706E023703}">
                      <ahyp:hlinkClr xmlns:ahyp="http://schemas.microsoft.com/office/drawing/2018/hyperlinkcolor" val="tx"/>
                    </a:ext>
                  </a:extLst>
                </a:hlinkClick>
              </a:rPr>
              <a:t>1956.</a:t>
            </a:r>
            <a:r>
              <a:rPr lang="en-US" b="0" i="0">
                <a:solidFill>
                  <a:srgbClr val="0F496F"/>
                </a:solidFill>
                <a:effectLst/>
                <a:latin typeface="Arial" panose="020B0604020202020204" pitchFamily="34" charset="0"/>
              </a:rPr>
              <a:t> godine, kao izum tvrtke </a:t>
            </a:r>
            <a:r>
              <a:rPr lang="en-US" b="0" i="0" u="none" strike="noStrike">
                <a:solidFill>
                  <a:srgbClr val="0F496F"/>
                </a:solidFill>
                <a:effectLst/>
                <a:latin typeface="Arial" panose="020B0604020202020204" pitchFamily="34" charset="0"/>
                <a:hlinkClick r:id="rId7" tooltip="IBM">
                  <a:extLst>
                    <a:ext uri="{A12FA001-AC4F-418D-AE19-62706E023703}">
                      <ahyp:hlinkClr xmlns:ahyp="http://schemas.microsoft.com/office/drawing/2018/hyperlinkcolor" val="tx"/>
                    </a:ext>
                  </a:extLst>
                </a:hlinkClick>
              </a:rPr>
              <a:t>IBM</a:t>
            </a:r>
            <a:r>
              <a:rPr lang="en-US" b="0" i="0">
                <a:solidFill>
                  <a:srgbClr val="0F496F"/>
                </a:solidFill>
                <a:effectLst/>
                <a:latin typeface="Arial" panose="020B0604020202020204" pitchFamily="34" charset="0"/>
              </a:rPr>
              <a:t>, i nakon svog izlaska na tržište postala dominantna tehnologija za sekundarno pohranjivanje podataka u tipičnim računalnim sistemima tokom 1960-tih. Danas (2019.) tvrdi diskovi rabe se u mnogim računalnim sustavima, a nedavne inovacije u tehnologijama kao tvrdi diskovi bez pokretnih koji rabe tehnologije </a:t>
            </a:r>
            <a:r>
              <a:rPr lang="en-US" b="0" i="0" u="none" strike="noStrike">
                <a:solidFill>
                  <a:srgbClr val="0F496F"/>
                </a:solidFill>
                <a:effectLst/>
                <a:latin typeface="Arial" panose="020B0604020202020204" pitchFamily="34" charset="0"/>
                <a:hlinkClick r:id="rId8" tooltip="Flash memorija">
                  <a:extLst>
                    <a:ext uri="{A12FA001-AC4F-418D-AE19-62706E023703}">
                      <ahyp:hlinkClr xmlns:ahyp="http://schemas.microsoft.com/office/drawing/2018/hyperlinkcolor" val="tx"/>
                    </a:ext>
                  </a:extLst>
                </a:hlinkClick>
              </a:rPr>
              <a:t>flash memorija</a:t>
            </a:r>
            <a:r>
              <a:rPr lang="en-US" b="0" i="0">
                <a:solidFill>
                  <a:srgbClr val="0F496F"/>
                </a:solidFill>
                <a:effectLst/>
                <a:latin typeface="Arial" panose="020B0604020202020204" pitchFamily="34" charset="0"/>
              </a:rPr>
              <a:t> i </a:t>
            </a:r>
            <a:r>
              <a:rPr lang="en-US" b="0" i="0" u="none" strike="noStrike">
                <a:solidFill>
                  <a:srgbClr val="0F496F"/>
                </a:solidFill>
                <a:effectLst/>
                <a:latin typeface="Arial" panose="020B0604020202020204" pitchFamily="34" charset="0"/>
                <a:hlinkClick r:id="rId9" tooltip="NAND (stranica ne postoji)">
                  <a:extLst>
                    <a:ext uri="{A12FA001-AC4F-418D-AE19-62706E023703}">
                      <ahyp:hlinkClr xmlns:ahyp="http://schemas.microsoft.com/office/drawing/2018/hyperlinkcolor" val="tx"/>
                    </a:ext>
                  </a:extLst>
                </a:hlinkClick>
              </a:rPr>
              <a:t>NAND</a:t>
            </a:r>
            <a:r>
              <a:rPr lang="en-US" b="0" i="0">
                <a:solidFill>
                  <a:srgbClr val="0F496F"/>
                </a:solidFill>
                <a:effectLst/>
                <a:latin typeface="Arial" panose="020B0604020202020204" pitchFamily="34" charset="0"/>
              </a:rPr>
              <a:t> tehnologije, polako počinju potiskivati magnetske diskove s pojedinih sustava kao što su prijenosnici. Tvrdi diskovi zbog neprekidnog razvoja i usvajanja novih tehnoloških rješenja još su najprivlačniji kao tehnologija za sekundarno pohranjivanje podataka što se tiče odnosa sljedećih svojstava: nosivosti, brzine prijenosa podataka i cijene.</a:t>
            </a:r>
            <a:endParaRPr lang="en-US">
              <a:solidFill>
                <a:srgbClr val="0F496F"/>
              </a:solidFill>
            </a:endParaRPr>
          </a:p>
        </p:txBody>
      </p:sp>
      <p:pic>
        <p:nvPicPr>
          <p:cNvPr id="7" name="Picture 6">
            <a:extLst>
              <a:ext uri="{FF2B5EF4-FFF2-40B4-BE49-F238E27FC236}">
                <a16:creationId xmlns:a16="http://schemas.microsoft.com/office/drawing/2014/main" id="{D95A4EEB-40C4-44F8-B8BF-4F63842F46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8612" y="499535"/>
            <a:ext cx="2664866" cy="1717590"/>
          </a:xfrm>
          <a:prstGeom prst="rect">
            <a:avLst/>
          </a:prstGeom>
        </p:spPr>
      </p:pic>
    </p:spTree>
    <p:extLst>
      <p:ext uri="{BB962C8B-B14F-4D97-AF65-F5344CB8AC3E}">
        <p14:creationId xmlns:p14="http://schemas.microsoft.com/office/powerpoint/2010/main" val="386628988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82</TotalTime>
  <Words>2451</Words>
  <Application>Microsoft Office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Wingdings 3</vt:lpstr>
      <vt:lpstr>Slice</vt:lpstr>
      <vt:lpstr>Pc racunar</vt:lpstr>
      <vt:lpstr>Uvod</vt:lpstr>
      <vt:lpstr>pROCESORI</vt:lpstr>
      <vt:lpstr>Intel procesori</vt:lpstr>
      <vt:lpstr>AMD PROcesori</vt:lpstr>
      <vt:lpstr>Procesorski hladnjak</vt:lpstr>
      <vt:lpstr>Maticne ploce</vt:lpstr>
      <vt:lpstr>Ram Memorija</vt:lpstr>
      <vt:lpstr>HDD</vt:lpstr>
      <vt:lpstr>SSD</vt:lpstr>
      <vt:lpstr>Graficka kartica</vt:lpstr>
      <vt:lpstr>Napajanje</vt:lpstr>
      <vt:lpstr>Kuciste</vt:lpstr>
      <vt:lpstr>Kuleri za kuciste</vt:lpstr>
      <vt:lpstr>PC periferije</vt:lpstr>
      <vt:lpstr>Monitori</vt:lpstr>
      <vt:lpstr>Mis</vt:lpstr>
      <vt:lpstr>Tastatura</vt:lpstr>
      <vt:lpstr>Zvucnici</vt:lpstr>
      <vt:lpstr>Hvala na paznji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 racunar</dc:title>
  <dc:creator>ime1734_1_7_15 prezime1734_1_7_15</dc:creator>
  <cp:lastModifiedBy>ime1734_1_7_15 prezime1734_1_7_15</cp:lastModifiedBy>
  <cp:revision>11</cp:revision>
  <dcterms:created xsi:type="dcterms:W3CDTF">2020-11-01T16:24:53Z</dcterms:created>
  <dcterms:modified xsi:type="dcterms:W3CDTF">2020-11-01T17:47:33Z</dcterms:modified>
</cp:coreProperties>
</file>